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64"/>
  </p:notesMasterIdLst>
  <p:sldIdLst>
    <p:sldId id="256" r:id="rId2"/>
    <p:sldId id="315" r:id="rId3"/>
    <p:sldId id="324" r:id="rId4"/>
    <p:sldId id="320" r:id="rId5"/>
    <p:sldId id="515" r:id="rId6"/>
    <p:sldId id="343" r:id="rId7"/>
    <p:sldId id="516" r:id="rId8"/>
    <p:sldId id="544" r:id="rId9"/>
    <p:sldId id="332" r:id="rId10"/>
    <p:sldId id="517" r:id="rId11"/>
    <p:sldId id="493" r:id="rId12"/>
    <p:sldId id="518" r:id="rId13"/>
    <p:sldId id="519" r:id="rId14"/>
    <p:sldId id="494" r:id="rId15"/>
    <p:sldId id="521" r:id="rId16"/>
    <p:sldId id="287" r:id="rId17"/>
    <p:sldId id="495" r:id="rId18"/>
    <p:sldId id="522" r:id="rId19"/>
    <p:sldId id="496" r:id="rId20"/>
    <p:sldId id="497" r:id="rId21"/>
    <p:sldId id="454" r:id="rId22"/>
    <p:sldId id="498" r:id="rId23"/>
    <p:sldId id="523" r:id="rId24"/>
    <p:sldId id="469" r:id="rId25"/>
    <p:sldId id="525" r:id="rId26"/>
    <p:sldId id="526" r:id="rId27"/>
    <p:sldId id="499" r:id="rId28"/>
    <p:sldId id="527" r:id="rId29"/>
    <p:sldId id="528" r:id="rId30"/>
    <p:sldId id="500" r:id="rId31"/>
    <p:sldId id="501" r:id="rId32"/>
    <p:sldId id="529" r:id="rId33"/>
    <p:sldId id="486" r:id="rId34"/>
    <p:sldId id="530" r:id="rId35"/>
    <p:sldId id="502" r:id="rId36"/>
    <p:sldId id="531" r:id="rId37"/>
    <p:sldId id="503" r:id="rId38"/>
    <p:sldId id="504" r:id="rId39"/>
    <p:sldId id="532" r:id="rId40"/>
    <p:sldId id="488" r:id="rId41"/>
    <p:sldId id="533" r:id="rId42"/>
    <p:sldId id="534" r:id="rId43"/>
    <p:sldId id="506" r:id="rId44"/>
    <p:sldId id="535" r:id="rId45"/>
    <p:sldId id="509" r:id="rId46"/>
    <p:sldId id="508" r:id="rId47"/>
    <p:sldId id="536" r:id="rId48"/>
    <p:sldId id="510" r:id="rId49"/>
    <p:sldId id="537" r:id="rId50"/>
    <p:sldId id="511" r:id="rId51"/>
    <p:sldId id="538" r:id="rId52"/>
    <p:sldId id="512" r:id="rId53"/>
    <p:sldId id="490" r:id="rId54"/>
    <p:sldId id="406" r:id="rId55"/>
    <p:sldId id="539" r:id="rId56"/>
    <p:sldId id="540" r:id="rId57"/>
    <p:sldId id="541" r:id="rId58"/>
    <p:sldId id="542" r:id="rId59"/>
    <p:sldId id="543" r:id="rId60"/>
    <p:sldId id="336" r:id="rId61"/>
    <p:sldId id="337" r:id="rId62"/>
    <p:sldId id="322" r:id="rId63"/>
  </p:sldIdLst>
  <p:sldSz cx="9144000" cy="5143500" type="screen16x9"/>
  <p:notesSz cx="6858000" cy="9144000"/>
  <p:embeddedFontLst>
    <p:embeddedFont>
      <p:font typeface="Hiragino Sans" panose="020B0400000000000000" pitchFamily="34" charset="-128"/>
      <p:regular r:id="rId65"/>
      <p:bold r:id="rId66"/>
    </p:embeddedFont>
    <p:embeddedFont>
      <p:font typeface="Meiryo UI" panose="020B0604030504040204" pitchFamily="34" charset="-128"/>
      <p:regular r:id="rId67"/>
      <p:bold r:id="rId68"/>
      <p:italic r:id="rId69"/>
      <p:boldItalic r:id="rId70"/>
    </p:embeddedFont>
    <p:embeddedFont>
      <p:font typeface="Oswald" pitchFamily="2" charset="77"/>
      <p:regular r:id="rId71"/>
      <p:bold r:id="rId72"/>
    </p:embeddedFont>
    <p:embeddedFont>
      <p:font typeface="Raleway" pitchFamily="2" charset="77"/>
      <p:regular r:id="rId73"/>
      <p:bold r:id="rId74"/>
      <p:italic r:id="rId75"/>
      <p:boldItalic r:id="rId76"/>
    </p:embeddedFont>
    <p:embeddedFont>
      <p:font typeface="Roboto" panose="02000000000000000000" pitchFamily="2"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Pz3sXrnwB8pL2KfVlUR+qg==" hashData="IXRtqqVHoLnHm4qtTXfMdXxK4REYcoBLBmXqk9uQgxFCPHoKIOuTJ7odW4MsyGeDS15jUHY3qPiFOB6mdPPtug=="/>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606735-FB23-46DC-8E69-3DB70196E911}">
  <a:tblStyle styleId="{D9606735-FB23-46DC-8E69-3DB70196E9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507"/>
    <p:restoredTop sz="95884"/>
  </p:normalViewPr>
  <p:slideViewPr>
    <p:cSldViewPr snapToGrid="0" showGuides="1">
      <p:cViewPr varScale="1">
        <p:scale>
          <a:sx n="83" d="100"/>
          <a:sy n="83" d="100"/>
        </p:scale>
        <p:origin x="200" y="1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4.fntdata"/><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0.fntdata"/><Relationship Id="rId79" Type="http://schemas.openxmlformats.org/officeDocument/2006/relationships/font" Target="fonts/font15.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8.fntdata"/><Relationship Id="rId80"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6.fntdata"/><Relationship Id="rId75" Type="http://schemas.openxmlformats.org/officeDocument/2006/relationships/font" Target="fonts/font11.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2.fntdata"/><Relationship Id="rId7" Type="http://schemas.openxmlformats.org/officeDocument/2006/relationships/slide" Target="slides/slide6.xml"/><Relationship Id="rId71" Type="http://schemas.openxmlformats.org/officeDocument/2006/relationships/font" Target="fonts/font7.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2.fntdata"/></Relationships>
</file>

<file path=ppt/media/image1.png>
</file>

<file path=ppt/media/image2.png>
</file>

<file path=ppt/media/image3.jpg>
</file>

<file path=ppt/media/image4.jp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www.example.com/"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ftp://cafeko.sakura.ne.jp/"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ftp://cafeko.sakura.ne.jp/"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D4A7381-F07B-D478-DB5C-3B3FE27C7EE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52B2EBE-E3AE-022A-02BC-F1A4CCFFA5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F5D7EE7-7E91-6F61-EE9B-2EF331B4AD4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毎日、私たちはネットワークやインターネット上のサービスを利用して他者とコミュニケーションを取ったり、日常的な作業を行っています。メールを受信したり、ソーシャルメディアでのステータスを更新したり、オンラインショップでお得な商品を探したりする際に、必要なサーバー、クライアント、ネットワーク機器のことを意識することはほとんどありません。多くの一般的なインターネットアプリケーションは、さまざまなサーバーとクライアント間の複雑な相互作用に依存してい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サーバー」とは、ネットワークに接続された他のホストに情報やサービスを提供するソフトウェアアプリケーションを実行しているホストを指します。一般的なアプリケーションの例としては、ウェブサーバーが挙げられます。インターネットには数百万ものサーバーが接続されており、ウェブサイト、メール、金融取引、音楽ダウンロードなどのサービスを提供しています。これらの複雑な相互作用を可能にするための重要な要素は、全てが合意された標準とプロトコルを使用していることです。</a:t>
            </a:r>
            <a:endParaRPr lang="en-US" altLang="ja-JP" dirty="0"/>
          </a:p>
          <a:p>
            <a:r>
              <a:rPr lang="ja-JP" altLang="en-US"/>
              <a:t>メール</a:t>
            </a:r>
            <a:br>
              <a:rPr lang="ja-JP" altLang="en-US"/>
            </a:br>
            <a:r>
              <a:rPr lang="ja-JP" altLang="en-US"/>
              <a:t>メールサーバーは、メールサーバーソフトウェアを実行しています。クライアントは、</a:t>
            </a:r>
            <a:r>
              <a:rPr lang="en-US" dirty="0"/>
              <a:t>Microsoft Outlook</a:t>
            </a:r>
            <a:r>
              <a:rPr lang="ja-JP" altLang="en-US"/>
              <a:t>などのメールクライアントソフトウェアを使用して、サーバー上のメールにアクセスします。</a:t>
            </a:r>
          </a:p>
          <a:p>
            <a:r>
              <a:rPr lang="ja-JP" altLang="en-US"/>
              <a:t>ウェブ</a:t>
            </a:r>
            <a:br>
              <a:rPr lang="ja-JP" altLang="en-US"/>
            </a:br>
            <a:r>
              <a:rPr lang="ja-JP" altLang="en-US"/>
              <a:t>ウェブサーバーは、ウェブサーバーソフトウェアを実行しています。クライアントは、</a:t>
            </a:r>
            <a:r>
              <a:rPr lang="en-US" dirty="0"/>
              <a:t>Chrome</a:t>
            </a:r>
            <a:r>
              <a:rPr lang="ja-JP" altLang="en-US"/>
              <a:t>や</a:t>
            </a:r>
            <a:r>
              <a:rPr lang="en-US" dirty="0"/>
              <a:t>Firefox</a:t>
            </a:r>
            <a:r>
              <a:rPr lang="ja-JP" altLang="en-US"/>
              <a:t>などのブラウザソフトウェアを使用して、サーバー上のウェブページにアクセスします。</a:t>
            </a:r>
          </a:p>
          <a:p>
            <a:r>
              <a:rPr lang="ja-JP" altLang="en-US"/>
              <a:t>ファイル</a:t>
            </a:r>
            <a:br>
              <a:rPr lang="ja-JP" altLang="en-US"/>
            </a:br>
            <a:r>
              <a:rPr lang="ja-JP" altLang="en-US"/>
              <a:t>ファイルサーバーは、企業やユーザーのファイルを中央の場所に保存します。クライアントデバイスは、</a:t>
            </a:r>
            <a:r>
              <a:rPr lang="en-US" dirty="0"/>
              <a:t>Windows</a:t>
            </a:r>
            <a:r>
              <a:rPr lang="ja-JP" altLang="en-US"/>
              <a:t>のファイルエクスプローラーなどのクライアントソフトウェアを使用してこれらのファイルにアクセスします。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28617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06BAD7F-7152-C927-835B-4A5422A6715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63721EA-DD70-45E6-C056-0664BEB81D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B207730-DF7E-B16C-D722-AB3778332B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737039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FA23803-0966-36C6-1E2C-A7D6E683C52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2EC5545-1AFD-BEB1-8161-4A4700198D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AF40C0D-8E36-A519-ACF3-A5C8714BA4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このレッスンでは、ウェブクライアントとウェブサーバーがどのように</a:t>
            </a:r>
            <a:r>
              <a:rPr lang="en-US" dirty="0"/>
              <a:t>IP</a:t>
            </a:r>
            <a:r>
              <a:rPr lang="ja-JP" altLang="en-US"/>
              <a:t>プロトコルを使用して相互作用するかについて説明します。まずはウェブクライアント側から始めます。ウェブクライアントは、ウェブサーバーからウェブページを取得しようとしています。ウェブサーバーは別の場所に設置され、</a:t>
            </a:r>
            <a:r>
              <a:rPr lang="en-US" dirty="0"/>
              <a:t>TCP</a:t>
            </a:r>
            <a:r>
              <a:rPr lang="ja-JP" altLang="en-US"/>
              <a:t>のポート</a:t>
            </a:r>
            <a:r>
              <a:rPr lang="en-US" altLang="ja-JP" dirty="0"/>
              <a:t>80</a:t>
            </a:r>
            <a:r>
              <a:rPr lang="ja-JP" altLang="en-US"/>
              <a:t>でウェブリクエストを待機する標準的なウェブサーバーの設定がされています。この場合、ウェブサーバーの</a:t>
            </a:r>
            <a:r>
              <a:rPr lang="en-US" dirty="0"/>
              <a:t>IP</a:t>
            </a:r>
            <a:r>
              <a:rPr lang="ja-JP" altLang="en-US"/>
              <a:t>アドレスとドメイン名、</a:t>
            </a:r>
            <a:r>
              <a:rPr lang="en-US" dirty="0"/>
              <a:t>URL</a:t>
            </a:r>
            <a:r>
              <a:rPr lang="ja-JP" altLang="en-US"/>
              <a:t>があります。クライアントは</a:t>
            </a:r>
            <a:r>
              <a:rPr lang="en-US" dirty="0"/>
              <a:t>URL</a:t>
            </a:r>
            <a:r>
              <a:rPr lang="ja-JP" altLang="en-US"/>
              <a:t>行に「</a:t>
            </a:r>
            <a:r>
              <a:rPr lang="en-US" dirty="0" err="1"/>
              <a:t>www.learnip.com</a:t>
            </a:r>
            <a:r>
              <a:rPr lang="en-US" dirty="0"/>
              <a:t>」</a:t>
            </a:r>
            <a:r>
              <a:rPr lang="ja-JP" altLang="en-US"/>
              <a:t>と入力します。</a:t>
            </a:r>
          </a:p>
          <a:p>
            <a:r>
              <a:rPr lang="en-US" dirty="0"/>
              <a:t>URL</a:t>
            </a:r>
            <a:r>
              <a:rPr lang="ja-JP" altLang="en-US"/>
              <a:t>が入力されると、インターネットや他のネットワークではドメイン名ではなく</a:t>
            </a:r>
            <a:r>
              <a:rPr lang="en-US" dirty="0"/>
              <a:t>IP</a:t>
            </a:r>
            <a:r>
              <a:rPr lang="ja-JP" altLang="en-US"/>
              <a:t>アドレスで通信を行うため、</a:t>
            </a:r>
            <a:r>
              <a:rPr lang="en-US" dirty="0"/>
              <a:t>URL</a:t>
            </a:r>
            <a:r>
              <a:rPr lang="ja-JP" altLang="en-US"/>
              <a:t>を</a:t>
            </a:r>
            <a:r>
              <a:rPr lang="en-US" dirty="0"/>
              <a:t>IP</a:t>
            </a:r>
            <a:r>
              <a:rPr lang="ja-JP" altLang="en-US"/>
              <a:t>アドレスに変換する必要があります。最初に</a:t>
            </a:r>
            <a:r>
              <a:rPr lang="en-US" dirty="0"/>
              <a:t>DNS</a:t>
            </a:r>
            <a:r>
              <a:rPr lang="ja-JP" altLang="en-US"/>
              <a:t>ルックアップが行われ、「</a:t>
            </a:r>
            <a:r>
              <a:rPr lang="en-US" dirty="0" err="1"/>
              <a:t>www.learnip.com</a:t>
            </a:r>
            <a:r>
              <a:rPr lang="en-US" dirty="0"/>
              <a:t>」</a:t>
            </a:r>
            <a:r>
              <a:rPr lang="ja-JP" altLang="en-US"/>
              <a:t>に関連する</a:t>
            </a:r>
            <a:r>
              <a:rPr lang="en-US" dirty="0"/>
              <a:t>IP</a:t>
            </a:r>
            <a:r>
              <a:rPr lang="ja-JP" altLang="en-US"/>
              <a:t>アドレス（この場合は</a:t>
            </a:r>
            <a:r>
              <a:rPr lang="en-US" altLang="ja-JP" dirty="0"/>
              <a:t>172.16.10.50</a:t>
            </a:r>
            <a:r>
              <a:rPr lang="ja-JP" altLang="en-US"/>
              <a:t>）が返されます。</a:t>
            </a:r>
            <a:r>
              <a:rPr lang="en-US" dirty="0"/>
              <a:t>IP</a:t>
            </a:r>
            <a:r>
              <a:rPr lang="ja-JP" altLang="en-US"/>
              <a:t>アドレスが得られると、パケットの宛先としてその</a:t>
            </a:r>
            <a:r>
              <a:rPr lang="en-US" dirty="0"/>
              <a:t>IP</a:t>
            </a:r>
            <a:r>
              <a:rPr lang="ja-JP" altLang="en-US"/>
              <a:t>アドレスが指定され、そのデータ部分には特定のウェブページのリクエストが含まれます。</a:t>
            </a:r>
            <a:r>
              <a:rPr lang="en-US" dirty="0"/>
              <a:t>DNS</a:t>
            </a:r>
            <a:r>
              <a:rPr lang="ja-JP" altLang="en-US"/>
              <a:t>ルックアップが完了すると、次にウェブサーバーとウェブクライアントの間で</a:t>
            </a:r>
            <a:r>
              <a:rPr lang="en-US" dirty="0"/>
              <a:t>TCP</a:t>
            </a:r>
            <a:r>
              <a:rPr lang="ja-JP" altLang="en-US"/>
              <a:t>接続が確立されます。</a:t>
            </a:r>
          </a:p>
          <a:p>
            <a:r>
              <a:rPr lang="en-US" dirty="0"/>
              <a:t>TCP</a:t>
            </a:r>
            <a:r>
              <a:rPr lang="ja-JP" altLang="en-US"/>
              <a:t>接続にはウェブクライアントの</a:t>
            </a:r>
            <a:r>
              <a:rPr lang="en-US" dirty="0"/>
              <a:t>IP</a:t>
            </a:r>
            <a:r>
              <a:rPr lang="ja-JP" altLang="en-US"/>
              <a:t>アドレスとランダムなポート番号（この例では</a:t>
            </a:r>
            <a:r>
              <a:rPr lang="en-US" altLang="ja-JP" dirty="0"/>
              <a:t>5507</a:t>
            </a:r>
            <a:r>
              <a:rPr lang="ja-JP" altLang="en-US"/>
              <a:t>）が使用され、接続は送信元</a:t>
            </a:r>
            <a:r>
              <a:rPr lang="en-US" altLang="ja-JP" dirty="0"/>
              <a:t>192.168.10.15</a:t>
            </a:r>
            <a:r>
              <a:rPr lang="ja-JP" altLang="en-US"/>
              <a:t>のポート</a:t>
            </a:r>
            <a:r>
              <a:rPr lang="en-US" altLang="ja-JP" dirty="0"/>
              <a:t>5507</a:t>
            </a:r>
            <a:r>
              <a:rPr lang="ja-JP" altLang="en-US"/>
              <a:t>と宛先</a:t>
            </a:r>
            <a:r>
              <a:rPr lang="en-US" altLang="ja-JP" dirty="0"/>
              <a:t>172.16.10.50</a:t>
            </a:r>
            <a:r>
              <a:rPr lang="ja-JP" altLang="en-US"/>
              <a:t>のポート</a:t>
            </a:r>
            <a:r>
              <a:rPr lang="en-US" altLang="ja-JP" dirty="0"/>
              <a:t>80</a:t>
            </a:r>
            <a:r>
              <a:rPr lang="ja-JP" altLang="en-US"/>
              <a:t>の間で確立されます。</a:t>
            </a:r>
          </a:p>
          <a:p>
            <a:r>
              <a:rPr lang="ja-JP" altLang="en-US"/>
              <a:t>この通信は「ソケット」と呼ばれ、ウェブクライアントとウェブサーバーの会話を識別するための要素が含まれています。ウェブサーバーがパケットを受信すると、ポート</a:t>
            </a:r>
            <a:r>
              <a:rPr lang="en-US" altLang="ja-JP" dirty="0"/>
              <a:t>80</a:t>
            </a:r>
            <a:r>
              <a:rPr lang="ja-JP" altLang="en-US"/>
              <a:t>に割り当てられたバッファに格納し、ウェブサービスがこのデバイスからのリクエストを認識します。その後、ウェブサーバーは応答を生成し、送信元を</a:t>
            </a:r>
            <a:r>
              <a:rPr lang="en-US" altLang="ja-JP" dirty="0"/>
              <a:t>172.16.10.50</a:t>
            </a:r>
            <a:r>
              <a:rPr lang="ja-JP" altLang="en-US"/>
              <a:t>ポート</a:t>
            </a:r>
            <a:r>
              <a:rPr lang="en-US" altLang="ja-JP" dirty="0"/>
              <a:t>80</a:t>
            </a:r>
            <a:r>
              <a:rPr lang="ja-JP" altLang="en-US"/>
              <a:t>、宛先を</a:t>
            </a:r>
            <a:r>
              <a:rPr lang="en-US" altLang="ja-JP" dirty="0"/>
              <a:t>192.168.10.15</a:t>
            </a:r>
            <a:r>
              <a:rPr lang="ja-JP" altLang="en-US"/>
              <a:t>ポート</a:t>
            </a:r>
            <a:r>
              <a:rPr lang="en-US" altLang="ja-JP" dirty="0"/>
              <a:t>5507</a:t>
            </a:r>
            <a:r>
              <a:rPr lang="ja-JP" altLang="en-US"/>
              <a:t>として返します。</a:t>
            </a:r>
          </a:p>
          <a:p>
            <a:r>
              <a:rPr lang="ja-JP" altLang="en-US"/>
              <a:t>この通信に含まれるすべてのパケット（ウェブリクエストとウェブ応答）は、同じ情報を持つため、インターネット上を移動しても会話が特定され、ルーターやファイアウォールなどのさまざまなデバイスが、このパケットが同じ通信の一部であることを認識できます。</a:t>
            </a:r>
          </a:p>
          <a:p>
            <a:r>
              <a:rPr lang="en-US" b="1" dirty="0"/>
              <a:t>Summary:</a:t>
            </a:r>
          </a:p>
          <a:p>
            <a:pPr>
              <a:buFont typeface="Arial" panose="020B0604020202020204" pitchFamily="34" charset="0"/>
              <a:buChar char="•"/>
            </a:pPr>
            <a:r>
              <a:rPr lang="ja-JP" altLang="en-US"/>
              <a:t>ウェブクライアントがウェブサーバーからページを取得する際、</a:t>
            </a:r>
            <a:r>
              <a:rPr lang="en-US" dirty="0"/>
              <a:t>URL</a:t>
            </a:r>
            <a:r>
              <a:rPr lang="ja-JP" altLang="en-US"/>
              <a:t>を</a:t>
            </a:r>
            <a:r>
              <a:rPr lang="en-US" dirty="0"/>
              <a:t>IP</a:t>
            </a:r>
            <a:r>
              <a:rPr lang="ja-JP" altLang="en-US"/>
              <a:t>アドレスに変換するため</a:t>
            </a:r>
            <a:r>
              <a:rPr lang="en-US" b="1" dirty="0"/>
              <a:t>DNS</a:t>
            </a:r>
            <a:r>
              <a:rPr lang="ja-JP" altLang="en-US" b="1"/>
              <a:t>ルックアップ</a:t>
            </a:r>
            <a:r>
              <a:rPr lang="ja-JP" altLang="en-US"/>
              <a:t>が必要。</a:t>
            </a:r>
          </a:p>
          <a:p>
            <a:pPr>
              <a:buFont typeface="Arial" panose="020B0604020202020204" pitchFamily="34" charset="0"/>
              <a:buChar char="•"/>
            </a:pPr>
            <a:r>
              <a:rPr lang="en-US" b="1" dirty="0"/>
              <a:t>TCP</a:t>
            </a:r>
            <a:r>
              <a:rPr lang="ja-JP" altLang="en-US" b="1"/>
              <a:t>接続</a:t>
            </a:r>
            <a:r>
              <a:rPr lang="ja-JP" altLang="en-US"/>
              <a:t>がウェブクライアント（例：</a:t>
            </a:r>
            <a:r>
              <a:rPr lang="en-US" altLang="ja-JP" dirty="0"/>
              <a:t>192.168.10.15</a:t>
            </a:r>
            <a:r>
              <a:rPr lang="ja-JP" altLang="en-US"/>
              <a:t>ポート</a:t>
            </a:r>
            <a:r>
              <a:rPr lang="en-US" altLang="ja-JP" dirty="0"/>
              <a:t>5507</a:t>
            </a:r>
            <a:r>
              <a:rPr lang="ja-JP" altLang="en-US"/>
              <a:t>）とウェブサーバー（</a:t>
            </a:r>
            <a:r>
              <a:rPr lang="en-US" altLang="ja-JP" dirty="0"/>
              <a:t>172.16.10.50</a:t>
            </a:r>
            <a:r>
              <a:rPr lang="ja-JP" altLang="en-US"/>
              <a:t>ポート</a:t>
            </a:r>
            <a:r>
              <a:rPr lang="en-US" altLang="ja-JP" dirty="0"/>
              <a:t>80</a:t>
            </a:r>
            <a:r>
              <a:rPr lang="ja-JP" altLang="en-US"/>
              <a:t>）間で確立される。</a:t>
            </a:r>
          </a:p>
          <a:p>
            <a:pPr>
              <a:buFont typeface="Arial" panose="020B0604020202020204" pitchFamily="34" charset="0"/>
              <a:buChar char="•"/>
            </a:pPr>
            <a:r>
              <a:rPr lang="ja-JP" altLang="en-US" b="1"/>
              <a:t>ソケット</a:t>
            </a:r>
            <a:r>
              <a:rPr lang="ja-JP" altLang="en-US"/>
              <a:t>は、クライアントとサーバー間の特定の通信を識別し、同じ接続のパケットであることをネットワーク上で識別可能にする。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618274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DE6AA95-D1A9-266A-2EBB-87DDDFD5974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AF3B928-7418-C557-33C7-8274123202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C8055C7-0FAF-1C2D-A16C-65127C91EF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ウェブリソースや</a:t>
            </a:r>
            <a:r>
              <a:rPr lang="en-US" dirty="0"/>
              <a:t>RESTful API</a:t>
            </a:r>
            <a:r>
              <a:rPr lang="ja-JP" altLang="en-US"/>
              <a:t>などのウェブサービスは、</a:t>
            </a:r>
            <a:r>
              <a:rPr lang="en-US" b="1" dirty="0"/>
              <a:t>Uniform Resource Identifier (URI)</a:t>
            </a:r>
            <a:r>
              <a:rPr lang="en-US" dirty="0"/>
              <a:t> </a:t>
            </a:r>
            <a:r>
              <a:rPr lang="ja-JP" altLang="en-US"/>
              <a:t>を使用して識別されます。</a:t>
            </a:r>
            <a:r>
              <a:rPr lang="en-US" dirty="0"/>
              <a:t>URI</a:t>
            </a:r>
            <a:r>
              <a:rPr lang="ja-JP" altLang="en-US"/>
              <a:t>は、特定のネットワークリソースを識別する文字列です。図に示されているように、</a:t>
            </a:r>
            <a:r>
              <a:rPr lang="en-US" dirty="0"/>
              <a:t>URI</a:t>
            </a:r>
            <a:r>
              <a:rPr lang="ja-JP" altLang="en-US"/>
              <a:t>には</a:t>
            </a:r>
            <a:r>
              <a:rPr lang="en-US" altLang="ja-JP" dirty="0"/>
              <a:t>2</a:t>
            </a:r>
            <a:r>
              <a:rPr lang="ja-JP" altLang="en-US"/>
              <a:t>つの特化型があります。</a:t>
            </a:r>
          </a:p>
          <a:p>
            <a:pPr>
              <a:buFont typeface="Arial" panose="020B0604020202020204" pitchFamily="34" charset="0"/>
              <a:buChar char="•"/>
            </a:pPr>
            <a:r>
              <a:rPr lang="en-US" b="1" dirty="0"/>
              <a:t>Uniform Resource Name (URN)</a:t>
            </a:r>
            <a:r>
              <a:rPr lang="en-US" dirty="0"/>
              <a:t> - </a:t>
            </a:r>
            <a:r>
              <a:rPr lang="ja-JP" altLang="en-US"/>
              <a:t>プロトコルに関する情報を含まず、リソース（ウェブページ、ドキュメント、画像など）の名前空間のみを識別します。</a:t>
            </a:r>
          </a:p>
          <a:p>
            <a:pPr>
              <a:buFont typeface="Arial" panose="020B0604020202020204" pitchFamily="34" charset="0"/>
              <a:buChar char="•"/>
            </a:pPr>
            <a:r>
              <a:rPr lang="en-US" b="1" dirty="0"/>
              <a:t>Uniform Resource Locator (URL)</a:t>
            </a:r>
            <a:r>
              <a:rPr lang="en-US" dirty="0"/>
              <a:t> - </a:t>
            </a:r>
            <a:r>
              <a:rPr lang="ja-JP" altLang="en-US"/>
              <a:t>ネットワーク上の特定のリソースの場所を定義します。</a:t>
            </a:r>
            <a:r>
              <a:rPr lang="en-US" dirty="0"/>
              <a:t>HTTP</a:t>
            </a:r>
            <a:r>
              <a:rPr lang="ja-JP" altLang="en-US"/>
              <a:t>または</a:t>
            </a:r>
            <a:r>
              <a:rPr lang="en-US" dirty="0"/>
              <a:t>HTTPS</a:t>
            </a:r>
            <a:r>
              <a:rPr lang="ja-JP" altLang="en-US"/>
              <a:t>の</a:t>
            </a:r>
            <a:r>
              <a:rPr lang="en-US" dirty="0"/>
              <a:t>URL</a:t>
            </a:r>
            <a:r>
              <a:rPr lang="ja-JP" altLang="en-US"/>
              <a:t>は通常ウェブブラウザで使用されます。他にも、</a:t>
            </a:r>
            <a:r>
              <a:rPr lang="en-US" dirty="0"/>
              <a:t>FTP、SFTP、SSH</a:t>
            </a:r>
            <a:r>
              <a:rPr lang="ja-JP" altLang="en-US"/>
              <a:t>などのプロトコルが</a:t>
            </a:r>
            <a:r>
              <a:rPr lang="en-US" dirty="0"/>
              <a:t>URL</a:t>
            </a:r>
            <a:r>
              <a:rPr lang="ja-JP" altLang="en-US"/>
              <a:t>として使用できます。</a:t>
            </a:r>
            <a:r>
              <a:rPr lang="en-US" dirty="0"/>
              <a:t>SFTP</a:t>
            </a:r>
            <a:r>
              <a:rPr lang="ja-JP" altLang="en-US"/>
              <a:t>を使用する</a:t>
            </a:r>
            <a:r>
              <a:rPr lang="en-US" dirty="0"/>
              <a:t>URL</a:t>
            </a:r>
            <a:r>
              <a:rPr lang="ja-JP" altLang="en-US"/>
              <a:t>の例としては </a:t>
            </a:r>
            <a:r>
              <a:rPr lang="en-US" dirty="0"/>
              <a:t>sftp://</a:t>
            </a:r>
            <a:r>
              <a:rPr lang="en-US" dirty="0" err="1"/>
              <a:t>sftp.example.com</a:t>
            </a:r>
            <a:r>
              <a:rPr lang="en-US" dirty="0"/>
              <a:t> </a:t>
            </a:r>
            <a:r>
              <a:rPr lang="ja-JP" altLang="en-US"/>
              <a:t>があります。</a:t>
            </a:r>
          </a:p>
          <a:p>
            <a:r>
              <a:rPr lang="ja-JP" altLang="en-US"/>
              <a:t>図に示された</a:t>
            </a:r>
            <a:r>
              <a:rPr lang="en-US" dirty="0"/>
              <a:t>URI</a:t>
            </a:r>
            <a:r>
              <a:rPr lang="ja-JP" altLang="en-US"/>
              <a:t>の各部分は次の通りです：</a:t>
            </a:r>
          </a:p>
          <a:p>
            <a:pPr>
              <a:buFont typeface="Arial" panose="020B0604020202020204" pitchFamily="34" charset="0"/>
              <a:buChar char="•"/>
            </a:pPr>
            <a:r>
              <a:rPr lang="ja-JP" altLang="en-US" b="1"/>
              <a:t>プロトコル</a:t>
            </a:r>
            <a:r>
              <a:rPr lang="en-US" altLang="ja-JP" b="1" dirty="0"/>
              <a:t>/</a:t>
            </a:r>
            <a:r>
              <a:rPr lang="ja-JP" altLang="en-US" b="1"/>
              <a:t>スキーム</a:t>
            </a:r>
            <a:r>
              <a:rPr lang="ja-JP" altLang="en-US"/>
              <a:t> </a:t>
            </a:r>
            <a:r>
              <a:rPr lang="en-US" altLang="ja-JP" dirty="0"/>
              <a:t>- </a:t>
            </a:r>
            <a:r>
              <a:rPr lang="en-US" dirty="0"/>
              <a:t>HTTPS</a:t>
            </a:r>
            <a:r>
              <a:rPr lang="ja-JP" altLang="en-US"/>
              <a:t>や他のプロトコル（</a:t>
            </a:r>
            <a:r>
              <a:rPr lang="en-US" dirty="0" err="1"/>
              <a:t>FTP、SFTP、mailto、NNTP</a:t>
            </a:r>
            <a:r>
              <a:rPr lang="ja-JP" altLang="en-US"/>
              <a:t>など）</a:t>
            </a:r>
          </a:p>
          <a:p>
            <a:pPr>
              <a:buFont typeface="Arial" panose="020B0604020202020204" pitchFamily="34" charset="0"/>
              <a:buChar char="•"/>
            </a:pPr>
            <a:r>
              <a:rPr lang="ja-JP" altLang="en-US" b="1"/>
              <a:t>ホスト名</a:t>
            </a:r>
            <a:r>
              <a:rPr lang="ja-JP" altLang="en-US"/>
              <a:t> </a:t>
            </a:r>
            <a:r>
              <a:rPr lang="en-US" altLang="ja-JP" dirty="0"/>
              <a:t>- </a:t>
            </a:r>
            <a:r>
              <a:rPr lang="en-US" dirty="0">
                <a:hlinkClick r:id="rId3"/>
              </a:rPr>
              <a:t>www.example.com</a:t>
            </a:r>
            <a:endParaRPr lang="en-US" dirty="0"/>
          </a:p>
          <a:p>
            <a:pPr>
              <a:buFont typeface="Arial" panose="020B0604020202020204" pitchFamily="34" charset="0"/>
              <a:buChar char="•"/>
            </a:pPr>
            <a:r>
              <a:rPr lang="ja-JP" altLang="en-US" b="1"/>
              <a:t>パスとファイル名</a:t>
            </a:r>
            <a:r>
              <a:rPr lang="ja-JP" altLang="en-US"/>
              <a:t> </a:t>
            </a:r>
            <a:r>
              <a:rPr lang="en-US" altLang="ja-JP" dirty="0"/>
              <a:t>- /</a:t>
            </a:r>
            <a:r>
              <a:rPr lang="en-US" dirty="0"/>
              <a:t>author/</a:t>
            </a:r>
            <a:r>
              <a:rPr lang="en-US" dirty="0" err="1"/>
              <a:t>book.html</a:t>
            </a:r>
            <a:endParaRPr lang="en-US" dirty="0"/>
          </a:p>
          <a:p>
            <a:pPr>
              <a:buFont typeface="Arial" panose="020B0604020202020204" pitchFamily="34" charset="0"/>
              <a:buChar char="•"/>
            </a:pPr>
            <a:r>
              <a:rPr lang="ja-JP" altLang="en-US" b="1"/>
              <a:t>フラグメント</a:t>
            </a:r>
            <a:r>
              <a:rPr lang="ja-JP" altLang="en-US"/>
              <a:t> </a:t>
            </a:r>
            <a:r>
              <a:rPr lang="en-US" altLang="ja-JP" dirty="0"/>
              <a:t>- #</a:t>
            </a:r>
            <a:r>
              <a:rPr lang="en-US" dirty="0"/>
              <a:t>page155</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6279273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67BCEB1-6FA2-0558-C24A-4F19A7DE827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2318436-BEB7-1280-0B38-6F76C41444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204968A-1928-3F17-9AE9-F8E998ADB5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343281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CC047CD-D1C2-4B34-1425-A81676C3752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93E3D9F-FAFC-CFB7-5B37-913CA6CDED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AB5B9A8-6AC4-5402-9BB4-C4E490DF44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Packet Tracer</a:t>
            </a:r>
            <a:r>
              <a:rPr lang="ja-JP" altLang="en-US"/>
              <a:t>を使用して、ウェブページがウェブサーバーから取得される過程を説明します。この場合、</a:t>
            </a:r>
            <a:r>
              <a:rPr lang="en-US" dirty="0"/>
              <a:t>PC</a:t>
            </a:r>
            <a:r>
              <a:rPr lang="ja-JP" altLang="en-US"/>
              <a:t>がシミュレートされたインターネットクラウドを通じてウェブサーバーに接続されています。そのウェブサーバーは「</a:t>
            </a:r>
            <a:r>
              <a:rPr lang="en-US" dirty="0" err="1"/>
              <a:t>www.learnip.com</a:t>
            </a:r>
            <a:r>
              <a:rPr lang="en-US" dirty="0"/>
              <a:t>」</a:t>
            </a:r>
            <a:r>
              <a:rPr lang="ja-JP" altLang="en-US"/>
              <a:t>にあり、</a:t>
            </a:r>
            <a:r>
              <a:rPr lang="en-US" dirty="0"/>
              <a:t>IP</a:t>
            </a:r>
            <a:r>
              <a:rPr lang="ja-JP" altLang="en-US"/>
              <a:t>アドレスは「</a:t>
            </a:r>
            <a:r>
              <a:rPr lang="en-US" altLang="ja-JP" dirty="0"/>
              <a:t>172.33.150</a:t>
            </a:r>
            <a:r>
              <a:rPr lang="ja-JP" altLang="en-US"/>
              <a:t>」です。</a:t>
            </a:r>
          </a:p>
          <a:p>
            <a:r>
              <a:rPr lang="en-US" dirty="0"/>
              <a:t>PC</a:t>
            </a:r>
            <a:r>
              <a:rPr lang="ja-JP" altLang="en-US"/>
              <a:t>からウェブページをリクエストするためには、ウェブサーバーに適したクライアントを使用する必要があります。そこで、ウェブクライアントとしてウェブブラウザを選択します。ウェブブラウザを開き、キャプチャユーティリティを起動し、</a:t>
            </a:r>
            <a:r>
              <a:rPr lang="en-US" dirty="0"/>
              <a:t>PC 0</a:t>
            </a:r>
            <a:r>
              <a:rPr lang="ja-JP" altLang="en-US"/>
              <a:t>からウェブサーバーまでのトラフィックをキャプチャします。ブラウザに「</a:t>
            </a:r>
            <a:r>
              <a:rPr lang="en-US" dirty="0" err="1"/>
              <a:t>learnip.com</a:t>
            </a:r>
            <a:r>
              <a:rPr lang="en-US" dirty="0"/>
              <a:t>」</a:t>
            </a:r>
            <a:r>
              <a:rPr lang="ja-JP" altLang="en-US"/>
              <a:t>の</a:t>
            </a:r>
            <a:r>
              <a:rPr lang="en-US" dirty="0"/>
              <a:t>URL</a:t>
            </a:r>
            <a:r>
              <a:rPr lang="ja-JP" altLang="en-US"/>
              <a:t>を入力し、パケットをリクエストします。</a:t>
            </a:r>
            <a:r>
              <a:rPr lang="en-US" dirty="0"/>
              <a:t>HTTP</a:t>
            </a:r>
            <a:r>
              <a:rPr lang="ja-JP" altLang="en-US"/>
              <a:t>パケットが生成され、シミュレートされたインターネットを経由してウェブサーバーに向かう様子が確認できます。ウェブサーバーはそのリクエストに応答し、ウェブページを</a:t>
            </a:r>
            <a:r>
              <a:rPr lang="en-US" dirty="0"/>
              <a:t>PC</a:t>
            </a:r>
            <a:r>
              <a:rPr lang="ja-JP" altLang="en-US"/>
              <a:t>に戻します。</a:t>
            </a:r>
          </a:p>
          <a:p>
            <a:r>
              <a:rPr lang="ja-JP" altLang="en-US"/>
              <a:t>ここでキャプチャを停止し、いくつかのパケットを確認します。調べたいパケットの横のボックスをクリックすると、このパケットが</a:t>
            </a:r>
            <a:r>
              <a:rPr lang="en-US" dirty="0"/>
              <a:t>HTTP</a:t>
            </a:r>
            <a:r>
              <a:rPr lang="ja-JP" altLang="en-US"/>
              <a:t>パケットであり、</a:t>
            </a:r>
            <a:r>
              <a:rPr lang="en-US" dirty="0"/>
              <a:t>TCP</a:t>
            </a:r>
            <a:r>
              <a:rPr lang="ja-JP" altLang="en-US"/>
              <a:t>をトランスポートプロトコルとして使用してウェブリクエストを生成していることがわかります。このパケットには、送信元</a:t>
            </a:r>
            <a:r>
              <a:rPr lang="en-US" dirty="0"/>
              <a:t>IP</a:t>
            </a:r>
            <a:r>
              <a:rPr lang="ja-JP" altLang="en-US"/>
              <a:t>アドレスとして</a:t>
            </a:r>
            <a:r>
              <a:rPr lang="en-US" dirty="0"/>
              <a:t>PC 0</a:t>
            </a:r>
            <a:r>
              <a:rPr lang="ja-JP" altLang="en-US"/>
              <a:t>の</a:t>
            </a:r>
            <a:r>
              <a:rPr lang="en-US" dirty="0"/>
              <a:t>IP</a:t>
            </a:r>
            <a:r>
              <a:rPr lang="ja-JP" altLang="en-US"/>
              <a:t>アドレスが表示されています。通信の際は最初にイーサネットフレームとしてフォーマットされ、</a:t>
            </a:r>
            <a:r>
              <a:rPr lang="en-US" dirty="0"/>
              <a:t>PC 0</a:t>
            </a:r>
            <a:r>
              <a:rPr lang="ja-JP" altLang="en-US"/>
              <a:t>と最初のホップ間のイーサネット接続を経由してインターネットに到達します。</a:t>
            </a:r>
          </a:p>
          <a:p>
            <a:r>
              <a:rPr lang="ja-JP" altLang="en-US"/>
              <a:t>ウェブサーバーが応答を返すと、</a:t>
            </a:r>
            <a:r>
              <a:rPr lang="en-US" dirty="0"/>
              <a:t>PC 0</a:t>
            </a:r>
            <a:r>
              <a:rPr lang="ja-JP" altLang="en-US"/>
              <a:t>が宛先となり、ウェブサーバーからの返答が送信されます。ウェブページに関連するすべての情報が送信されるたびに、このプロセスが繰り返されます。</a:t>
            </a:r>
          </a:p>
          <a:p>
            <a:r>
              <a:rPr lang="en-US" b="1" dirty="0"/>
              <a:t>Summary:</a:t>
            </a:r>
          </a:p>
          <a:p>
            <a:pPr>
              <a:buFont typeface="Arial" panose="020B0604020202020204" pitchFamily="34" charset="0"/>
              <a:buChar char="•"/>
            </a:pPr>
            <a:r>
              <a:rPr lang="en-US" b="1" dirty="0"/>
              <a:t>Packet Tracer</a:t>
            </a:r>
            <a:r>
              <a:rPr lang="ja-JP" altLang="en-US"/>
              <a:t>を使用して、</a:t>
            </a:r>
            <a:r>
              <a:rPr lang="en-US" dirty="0"/>
              <a:t>PC</a:t>
            </a:r>
            <a:r>
              <a:rPr lang="ja-JP" altLang="en-US"/>
              <a:t>がウェブサーバーからウェブページを取得する過程をシミュレーション。</a:t>
            </a:r>
          </a:p>
          <a:p>
            <a:pPr>
              <a:buFont typeface="Arial" panose="020B0604020202020204" pitchFamily="34" charset="0"/>
              <a:buChar char="•"/>
            </a:pPr>
            <a:r>
              <a:rPr lang="ja-JP" altLang="en-US" b="1"/>
              <a:t>ウェブクライアント</a:t>
            </a:r>
            <a:r>
              <a:rPr lang="ja-JP" altLang="en-US"/>
              <a:t>（ウェブブラウザ）を使用して</a:t>
            </a:r>
            <a:r>
              <a:rPr lang="en-US" dirty="0"/>
              <a:t>URL</a:t>
            </a:r>
            <a:r>
              <a:rPr lang="ja-JP" altLang="en-US"/>
              <a:t>をリクエストし、</a:t>
            </a:r>
            <a:r>
              <a:rPr lang="en-US" dirty="0"/>
              <a:t>HTTP</a:t>
            </a:r>
            <a:r>
              <a:rPr lang="ja-JP" altLang="en-US"/>
              <a:t>パケットが生成されてサーバーへ送信される。</a:t>
            </a:r>
          </a:p>
          <a:p>
            <a:pPr>
              <a:buFont typeface="Arial" panose="020B0604020202020204" pitchFamily="34" charset="0"/>
              <a:buChar char="•"/>
            </a:pPr>
            <a:r>
              <a:rPr lang="ja-JP" altLang="en-US" b="1"/>
              <a:t>パケット内容</a:t>
            </a:r>
            <a:r>
              <a:rPr lang="ja-JP" altLang="en-US"/>
              <a:t>：</a:t>
            </a:r>
            <a:r>
              <a:rPr lang="en-US" dirty="0"/>
              <a:t>TCP</a:t>
            </a:r>
            <a:r>
              <a:rPr lang="ja-JP" altLang="en-US"/>
              <a:t>プロトコルで、送信元</a:t>
            </a:r>
            <a:r>
              <a:rPr lang="en-US" dirty="0"/>
              <a:t>IP</a:t>
            </a:r>
            <a:r>
              <a:rPr lang="ja-JP" altLang="en-US"/>
              <a:t>アドレスは</a:t>
            </a:r>
            <a:r>
              <a:rPr lang="en-US" dirty="0"/>
              <a:t>PC 0、</a:t>
            </a:r>
            <a:r>
              <a:rPr lang="ja-JP" altLang="en-US"/>
              <a:t>宛先はウェブサーバー。</a:t>
            </a:r>
          </a:p>
          <a:p>
            <a:pPr>
              <a:buFont typeface="Arial" panose="020B0604020202020204" pitchFamily="34" charset="0"/>
              <a:buChar char="•"/>
            </a:pPr>
            <a:r>
              <a:rPr lang="ja-JP" altLang="en-US" b="1"/>
              <a:t>応答プロセス</a:t>
            </a:r>
            <a:r>
              <a:rPr lang="ja-JP" altLang="en-US"/>
              <a:t>：ウェブサーバーはリクエストに応答し、</a:t>
            </a:r>
            <a:r>
              <a:rPr lang="en-US" dirty="0"/>
              <a:t>PC 0</a:t>
            </a:r>
            <a:r>
              <a:rPr lang="ja-JP" altLang="en-US"/>
              <a:t>にデータを返送する。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32620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B52809E-6AB7-CF34-690B-A398C87138B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95C62E9-81C4-A2AA-8FAE-270BB6C3892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9BB1CD4-8FA8-21CB-DBF5-F886B5F107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596407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7886325-F71E-2235-1EF8-71A6A22D385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B55AF37-5807-240B-C04A-2A7D3710A64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6D17917-8AF0-ADA4-A180-7856F1759C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Packet Tracer - </a:t>
            </a:r>
            <a:r>
              <a:rPr lang="ja-JP" altLang="en-US" b="1"/>
              <a:t>クライアントの相互作用</a:t>
            </a:r>
          </a:p>
          <a:p>
            <a:r>
              <a:rPr lang="ja-JP" altLang="en-US" b="1"/>
              <a:t>目的</a:t>
            </a:r>
            <a:br>
              <a:rPr lang="ja-JP" altLang="en-US"/>
            </a:br>
            <a:r>
              <a:rPr lang="ja-JP" altLang="en-US"/>
              <a:t>サーバーと</a:t>
            </a:r>
            <a:r>
              <a:rPr lang="en-US" dirty="0"/>
              <a:t>PC</a:t>
            </a:r>
            <a:r>
              <a:rPr lang="ja-JP" altLang="en-US"/>
              <a:t>の間のクライアントの相互作用を観察する。</a:t>
            </a:r>
          </a:p>
          <a:p>
            <a:r>
              <a:rPr lang="ja-JP" altLang="en-US" b="1"/>
              <a:t>背景 </a:t>
            </a:r>
            <a:r>
              <a:rPr lang="en-US" altLang="ja-JP" b="1" dirty="0"/>
              <a:t>/ </a:t>
            </a:r>
            <a:r>
              <a:rPr lang="ja-JP" altLang="en-US" b="1"/>
              <a:t>シナリオ</a:t>
            </a:r>
            <a:br>
              <a:rPr lang="ja-JP" altLang="en-US"/>
            </a:br>
            <a:r>
              <a:rPr lang="ja-JP" altLang="en-US"/>
              <a:t>デスクトップ</a:t>
            </a:r>
            <a:r>
              <a:rPr lang="en-US" dirty="0"/>
              <a:t>PC</a:t>
            </a:r>
            <a:r>
              <a:rPr lang="ja-JP" altLang="en-US"/>
              <a:t>などのクライアントは、サーバーからサービスを要求します。物理的な</a:t>
            </a:r>
            <a:r>
              <a:rPr lang="en-US" dirty="0"/>
              <a:t>PC</a:t>
            </a:r>
            <a:r>
              <a:rPr lang="ja-JP" altLang="en-US"/>
              <a:t>とサーバーを使用したラボ環境では、幅広いサービスをサポートしますが、シミュレーション環境ではサービスの数が制限されています。</a:t>
            </a:r>
            <a:r>
              <a:rPr lang="en-US" dirty="0"/>
              <a:t>Packet Tracer</a:t>
            </a:r>
            <a:r>
              <a:rPr lang="ja-JP" altLang="en-US"/>
              <a:t>では、</a:t>
            </a:r>
            <a:r>
              <a:rPr lang="en-US" dirty="0"/>
              <a:t>DHCP、DNS、HTTP、</a:t>
            </a:r>
            <a:r>
              <a:rPr lang="ja-JP" altLang="en-US"/>
              <a:t>および</a:t>
            </a:r>
            <a:r>
              <a:rPr lang="en-US" dirty="0"/>
              <a:t>TFTP</a:t>
            </a:r>
            <a:r>
              <a:rPr lang="ja-JP" altLang="en-US"/>
              <a:t>をサポートするシミュレートされたネットワークサーバーの追加が可能です。また、これらのサービスを要求できるシミュレートされた</a:t>
            </a:r>
            <a:r>
              <a:rPr lang="en-US" dirty="0"/>
              <a:t>PC</a:t>
            </a:r>
            <a:r>
              <a:rPr lang="ja-JP" altLang="en-US"/>
              <a:t>の追加もサポートしています。この活動では、</a:t>
            </a:r>
            <a:r>
              <a:rPr lang="en-US" dirty="0"/>
              <a:t>DNS</a:t>
            </a:r>
            <a:r>
              <a:rPr lang="ja-JP" altLang="en-US"/>
              <a:t>サービスを提供し、</a:t>
            </a:r>
            <a:r>
              <a:rPr lang="en-US" dirty="0"/>
              <a:t>HTTP</a:t>
            </a:r>
            <a:r>
              <a:rPr lang="ja-JP" altLang="en-US"/>
              <a:t>サーバーを介してウェブページをホストするように設定されたサーバーに直接接続された</a:t>
            </a:r>
            <a:r>
              <a:rPr lang="en-US" dirty="0"/>
              <a:t>PC</a:t>
            </a:r>
            <a:r>
              <a:rPr lang="ja-JP" altLang="en-US"/>
              <a:t>で構成されたシンプルなネットワークを使用します。この活動では、ウェブページが要求された際のトラフィックの流れ、ウェブページの</a:t>
            </a:r>
            <a:r>
              <a:rPr lang="en-US" dirty="0"/>
              <a:t>IP</a:t>
            </a:r>
            <a:r>
              <a:rPr lang="ja-JP" altLang="en-US"/>
              <a:t>アドレスの解決方法、およびウェブページの配信方法を追跡します。</a:t>
            </a:r>
          </a:p>
          <a:p>
            <a:r>
              <a:rPr lang="ja-JP" altLang="en-US" b="1"/>
              <a:t>手順</a:t>
            </a:r>
            <a:endParaRPr lang="ja-JP" altLang="en-US"/>
          </a:p>
          <a:p>
            <a:r>
              <a:rPr lang="ja-JP" altLang="en-US" b="1"/>
              <a:t>パート</a:t>
            </a:r>
            <a:r>
              <a:rPr lang="en-US" altLang="ja-JP" b="1" dirty="0"/>
              <a:t>1</a:t>
            </a:r>
            <a:r>
              <a:rPr lang="ja-JP" altLang="en-US" b="1"/>
              <a:t>：シミュレーションモードに入る</a:t>
            </a:r>
            <a:br>
              <a:rPr lang="ja-JP" altLang="en-US"/>
            </a:br>
            <a:r>
              <a:rPr lang="en-US" dirty="0"/>
              <a:t>Packet Tracer</a:t>
            </a:r>
            <a:r>
              <a:rPr lang="ja-JP" altLang="en-US"/>
              <a:t>が起動すると、リアルタイムモードでネットワークの論理ビューが表示されます。</a:t>
            </a:r>
          </a:p>
          <a:p>
            <a:r>
              <a:rPr lang="ja-JP" altLang="en-US"/>
              <a:t>シミュレーションモードに入るには、シミュレーションモードをクリックします。シミュレーションモードのアイコンは、論理作業エリアの右下にあります。</a:t>
            </a:r>
          </a:p>
          <a:p>
            <a:r>
              <a:rPr lang="ja-JP" altLang="en-US" b="1"/>
              <a:t>パート</a:t>
            </a:r>
            <a:r>
              <a:rPr lang="en-US" altLang="ja-JP" b="1" dirty="0"/>
              <a:t>2</a:t>
            </a:r>
            <a:r>
              <a:rPr lang="ja-JP" altLang="en-US" b="1"/>
              <a:t>：イベントリストフィルタの設定</a:t>
            </a:r>
            <a:br>
              <a:rPr lang="ja-JP" altLang="en-US"/>
            </a:br>
            <a:r>
              <a:rPr lang="ja-JP" altLang="en-US"/>
              <a:t>シミュレーションモードでは、デフォルトですべてのイベントがキャプチャされます。フィルタを使用して、</a:t>
            </a:r>
            <a:r>
              <a:rPr lang="en-US" dirty="0"/>
              <a:t>DNS</a:t>
            </a:r>
            <a:r>
              <a:rPr lang="ja-JP" altLang="en-US"/>
              <a:t>と</a:t>
            </a:r>
            <a:r>
              <a:rPr lang="en-US" dirty="0"/>
              <a:t>HTTP</a:t>
            </a:r>
            <a:r>
              <a:rPr lang="ja-JP" altLang="en-US"/>
              <a:t>のイベントのみをキャプチャします。</a:t>
            </a:r>
          </a:p>
          <a:p>
            <a:r>
              <a:rPr lang="en-US" dirty="0"/>
              <a:t>a. </a:t>
            </a:r>
            <a:r>
              <a:rPr lang="ja-JP" altLang="en-US"/>
              <a:t>イベントリストフィルタセクションで「</a:t>
            </a:r>
            <a:r>
              <a:rPr lang="en-US" dirty="0"/>
              <a:t>Show All/None」</a:t>
            </a:r>
            <a:r>
              <a:rPr lang="ja-JP" altLang="en-US"/>
              <a:t>をクリックして、すべてのチェックをクリアします。</a:t>
            </a:r>
          </a:p>
          <a:p>
            <a:r>
              <a:rPr lang="en-US" dirty="0"/>
              <a:t>b. 「Edit Filters」</a:t>
            </a:r>
            <a:r>
              <a:rPr lang="ja-JP" altLang="en-US"/>
              <a:t>をクリックします。</a:t>
            </a:r>
            <a:r>
              <a:rPr lang="en-US" dirty="0"/>
              <a:t>IPv4</a:t>
            </a:r>
            <a:r>
              <a:rPr lang="ja-JP" altLang="en-US"/>
              <a:t>タブで「</a:t>
            </a:r>
            <a:r>
              <a:rPr lang="en-US" dirty="0"/>
              <a:t>DNS」</a:t>
            </a:r>
            <a:r>
              <a:rPr lang="ja-JP" altLang="en-US"/>
              <a:t>を選択し、</a:t>
            </a:r>
            <a:r>
              <a:rPr lang="en-US" dirty="0" err="1"/>
              <a:t>Misc</a:t>
            </a:r>
            <a:r>
              <a:rPr lang="ja-JP" altLang="en-US"/>
              <a:t>タブで「</a:t>
            </a:r>
            <a:r>
              <a:rPr lang="en-US" dirty="0"/>
              <a:t>HTTP」</a:t>
            </a:r>
            <a:r>
              <a:rPr lang="ja-JP" altLang="en-US"/>
              <a:t>を選択します。完了したらウィンドウを閉じます。イベントリストフィルタには、</a:t>
            </a:r>
            <a:r>
              <a:rPr lang="en-US" dirty="0"/>
              <a:t>DNS</a:t>
            </a:r>
            <a:r>
              <a:rPr lang="ja-JP" altLang="en-US"/>
              <a:t>と</a:t>
            </a:r>
            <a:r>
              <a:rPr lang="en-US" dirty="0"/>
              <a:t>HTTP</a:t>
            </a:r>
            <a:r>
              <a:rPr lang="ja-JP" altLang="en-US"/>
              <a:t>のみが表示されるようになります。</a:t>
            </a:r>
          </a:p>
          <a:p>
            <a:r>
              <a:rPr lang="ja-JP" altLang="en-US" b="1"/>
              <a:t>パート</a:t>
            </a:r>
            <a:r>
              <a:rPr lang="en-US" altLang="ja-JP" b="1" dirty="0"/>
              <a:t>3</a:t>
            </a:r>
            <a:r>
              <a:rPr lang="ja-JP" altLang="en-US" b="1"/>
              <a:t>：</a:t>
            </a:r>
            <a:r>
              <a:rPr lang="en-US" b="1" dirty="0"/>
              <a:t>PC</a:t>
            </a:r>
            <a:r>
              <a:rPr lang="ja-JP" altLang="en-US" b="1"/>
              <a:t>からウェブページを要求する</a:t>
            </a:r>
            <a:br>
              <a:rPr lang="ja-JP" altLang="en-US"/>
            </a:br>
            <a:r>
              <a:rPr lang="en-US" dirty="0"/>
              <a:t>PC</a:t>
            </a:r>
            <a:r>
              <a:rPr lang="ja-JP" altLang="en-US"/>
              <a:t>でシミュレートされたウェブブラウザを開き、サーバーからウェブページを要求します。</a:t>
            </a:r>
          </a:p>
          <a:p>
            <a:r>
              <a:rPr lang="en-US" dirty="0"/>
              <a:t>a. PC</a:t>
            </a:r>
            <a:r>
              <a:rPr lang="ja-JP" altLang="en-US"/>
              <a:t>をクリックします。「</a:t>
            </a:r>
            <a:r>
              <a:rPr lang="en-US" dirty="0"/>
              <a:t>Desktop」</a:t>
            </a:r>
            <a:r>
              <a:rPr lang="ja-JP" altLang="en-US"/>
              <a:t>タブをクリックし、「</a:t>
            </a:r>
            <a:r>
              <a:rPr lang="en-US" dirty="0"/>
              <a:t>Web Browser」</a:t>
            </a:r>
            <a:r>
              <a:rPr lang="ja-JP" altLang="en-US"/>
              <a:t>をクリックします。</a:t>
            </a:r>
          </a:p>
          <a:p>
            <a:r>
              <a:rPr lang="en-US" dirty="0"/>
              <a:t>b. </a:t>
            </a:r>
            <a:r>
              <a:rPr lang="ja-JP" altLang="en-US"/>
              <a:t>シミュレートされたウェブブラウザが開きます。</a:t>
            </a:r>
            <a:r>
              <a:rPr lang="en-US" dirty="0"/>
              <a:t>URL</a:t>
            </a:r>
            <a:r>
              <a:rPr lang="ja-JP" altLang="en-US"/>
              <a:t>ボックスに「</a:t>
            </a:r>
            <a:r>
              <a:rPr lang="en-US" dirty="0" err="1"/>
              <a:t>www.example.com</a:t>
            </a:r>
            <a:r>
              <a:rPr lang="en-US" dirty="0"/>
              <a:t>」</a:t>
            </a:r>
            <a:r>
              <a:rPr lang="ja-JP" altLang="en-US"/>
              <a:t>と入力し、右側の「</a:t>
            </a:r>
            <a:r>
              <a:rPr lang="en-US" dirty="0"/>
              <a:t>Go」</a:t>
            </a:r>
            <a:r>
              <a:rPr lang="ja-JP" altLang="en-US"/>
              <a:t>ボタンをクリックします。</a:t>
            </a:r>
            <a:r>
              <a:rPr lang="en-US" dirty="0"/>
              <a:t>PC</a:t>
            </a:r>
            <a:r>
              <a:rPr lang="ja-JP" altLang="en-US"/>
              <a:t>ウィンドウを最小化します。</a:t>
            </a:r>
          </a:p>
          <a:p>
            <a:r>
              <a:rPr lang="ja-JP" altLang="en-US" b="1"/>
              <a:t>パート</a:t>
            </a:r>
            <a:r>
              <a:rPr lang="en-US" altLang="ja-JP" b="1" dirty="0"/>
              <a:t>4</a:t>
            </a:r>
            <a:r>
              <a:rPr lang="ja-JP" altLang="en-US" b="1"/>
              <a:t>：シミュレーションを実行する</a:t>
            </a:r>
            <a:br>
              <a:rPr lang="ja-JP" altLang="en-US"/>
            </a:br>
            <a:r>
              <a:rPr lang="en-US" dirty="0"/>
              <a:t>a. </a:t>
            </a:r>
            <a:r>
              <a:rPr lang="ja-JP" altLang="en-US"/>
              <a:t>シミュレーションパネルの「</a:t>
            </a:r>
            <a:r>
              <a:rPr lang="en-US" dirty="0"/>
              <a:t>Play Controls」</a:t>
            </a:r>
            <a:r>
              <a:rPr lang="ja-JP" altLang="en-US"/>
              <a:t>セクションで「</a:t>
            </a:r>
            <a:r>
              <a:rPr lang="en-US" dirty="0"/>
              <a:t>Play」</a:t>
            </a:r>
            <a:r>
              <a:rPr lang="ja-JP" altLang="en-US"/>
              <a:t>をクリックします。</a:t>
            </a:r>
            <a:r>
              <a:rPr lang="en-US" dirty="0"/>
              <a:t>PC</a:t>
            </a:r>
            <a:r>
              <a:rPr lang="ja-JP" altLang="en-US"/>
              <a:t>とサーバー間のやり取りがアニメーション化され、イベントがイベントリストに追加されます。</a:t>
            </a:r>
          </a:p>
          <a:p>
            <a:r>
              <a:rPr lang="ja-JP" altLang="en-US"/>
              <a:t>これらのイベントは、</a:t>
            </a:r>
            <a:r>
              <a:rPr lang="en-US" dirty="0"/>
              <a:t>PC</a:t>
            </a:r>
            <a:r>
              <a:rPr lang="ja-JP" altLang="en-US"/>
              <a:t>の</a:t>
            </a:r>
            <a:r>
              <a:rPr lang="en-US" dirty="0"/>
              <a:t>URL</a:t>
            </a:r>
            <a:r>
              <a:rPr lang="ja-JP" altLang="en-US"/>
              <a:t>解決要求、サーバーからの</a:t>
            </a:r>
            <a:r>
              <a:rPr lang="en-US" dirty="0"/>
              <a:t>IP</a:t>
            </a:r>
            <a:r>
              <a:rPr lang="ja-JP" altLang="en-US"/>
              <a:t>アドレス提供、</a:t>
            </a:r>
            <a:r>
              <a:rPr lang="en-US" dirty="0"/>
              <a:t>PC</a:t>
            </a:r>
            <a:r>
              <a:rPr lang="ja-JP" altLang="en-US"/>
              <a:t>からのウェブページ要求、サーバーから</a:t>
            </a:r>
            <a:r>
              <a:rPr lang="en-US" altLang="ja-JP" dirty="0"/>
              <a:t>2</a:t>
            </a:r>
            <a:r>
              <a:rPr lang="ja-JP" altLang="en-US"/>
              <a:t>つのセグメントに分けて送信されるウェブページ、そして</a:t>
            </a:r>
            <a:r>
              <a:rPr lang="en-US" dirty="0"/>
              <a:t>PC</a:t>
            </a:r>
            <a:r>
              <a:rPr lang="ja-JP" altLang="en-US"/>
              <a:t>のウェブページ受信確認を表しています。</a:t>
            </a:r>
          </a:p>
          <a:p>
            <a:r>
              <a:rPr lang="en-US" dirty="0"/>
              <a:t>b. </a:t>
            </a:r>
            <a:r>
              <a:rPr lang="ja-JP" altLang="en-US"/>
              <a:t>バッファがいっぱいになったら「</a:t>
            </a:r>
            <a:r>
              <a:rPr lang="en-US" dirty="0"/>
              <a:t>View Previous Event」</a:t>
            </a:r>
            <a:r>
              <a:rPr lang="ja-JP" altLang="en-US"/>
              <a:t>をクリックして続行します。</a:t>
            </a:r>
          </a:p>
          <a:p>
            <a:r>
              <a:rPr lang="ja-JP" altLang="en-US" b="1"/>
              <a:t>パート</a:t>
            </a:r>
            <a:r>
              <a:rPr lang="en-US" altLang="ja-JP" b="1" dirty="0"/>
              <a:t>5</a:t>
            </a:r>
            <a:r>
              <a:rPr lang="ja-JP" altLang="en-US" b="1"/>
              <a:t>：特定の</a:t>
            </a:r>
            <a:r>
              <a:rPr lang="en-US" b="1" dirty="0"/>
              <a:t>PDU</a:t>
            </a:r>
            <a:r>
              <a:rPr lang="ja-JP" altLang="en-US" b="1"/>
              <a:t>にアクセスする</a:t>
            </a:r>
            <a:br>
              <a:rPr lang="ja-JP" altLang="en-US"/>
            </a:br>
            <a:r>
              <a:rPr lang="en-US" dirty="0"/>
              <a:t>a. </a:t>
            </a:r>
            <a:r>
              <a:rPr lang="ja-JP" altLang="en-US"/>
              <a:t>シミュレートされた</a:t>
            </a:r>
            <a:r>
              <a:rPr lang="en-US" dirty="0"/>
              <a:t>PC</a:t>
            </a:r>
            <a:r>
              <a:rPr lang="ja-JP" altLang="en-US"/>
              <a:t>ウィンドウを再表示します。ウェブブラウザにウェブページが表示されていることに気づきます。シミュレートされたブラウザウィンドウを最小化します。</a:t>
            </a:r>
          </a:p>
          <a:p>
            <a:r>
              <a:rPr lang="en-US" dirty="0"/>
              <a:t>b. </a:t>
            </a:r>
            <a:r>
              <a:rPr lang="ja-JP" altLang="en-US"/>
              <a:t>シミュレーションパネルのイベントリストセクションで、最後の列にある色付きのボックスをクリックすると、そのイベントの詳細情報にアクセスできます。最初のイベントの最初の行の色付きボックスをクリックすると、</a:t>
            </a:r>
            <a:r>
              <a:rPr lang="en-US" dirty="0"/>
              <a:t>PDU</a:t>
            </a:r>
            <a:r>
              <a:rPr lang="ja-JP" altLang="en-US"/>
              <a:t>情報ウィンドウが開きます。</a:t>
            </a:r>
          </a:p>
          <a:p>
            <a:r>
              <a:rPr lang="ja-JP" altLang="en-US" b="1"/>
              <a:t>パート</a:t>
            </a:r>
            <a:r>
              <a:rPr lang="en-US" altLang="ja-JP" b="1" dirty="0"/>
              <a:t>6</a:t>
            </a:r>
            <a:r>
              <a:rPr lang="ja-JP" altLang="en-US" b="1"/>
              <a:t>：</a:t>
            </a:r>
            <a:r>
              <a:rPr lang="en-US" b="1" dirty="0"/>
              <a:t>PDU</a:t>
            </a:r>
            <a:r>
              <a:rPr lang="ja-JP" altLang="en-US" b="1"/>
              <a:t>情報ウィンドウの内容を調べる</a:t>
            </a:r>
            <a:br>
              <a:rPr lang="ja-JP" altLang="en-US"/>
            </a:br>
            <a:r>
              <a:rPr lang="en-US" dirty="0"/>
              <a:t>PDU</a:t>
            </a:r>
            <a:r>
              <a:rPr lang="ja-JP" altLang="en-US"/>
              <a:t>情報ウィンドウの最初のタブには、</a:t>
            </a:r>
            <a:r>
              <a:rPr lang="en-US" dirty="0"/>
              <a:t>OSI</a:t>
            </a:r>
            <a:r>
              <a:rPr lang="ja-JP" altLang="en-US"/>
              <a:t>モデルに関連するインバウンドおよび</a:t>
            </a:r>
            <a:r>
              <a:rPr lang="en-US" altLang="ja-JP" dirty="0"/>
              <a:t>/</a:t>
            </a:r>
            <a:r>
              <a:rPr lang="ja-JP" altLang="en-US"/>
              <a:t>またはアウトバウンド</a:t>
            </a:r>
            <a:r>
              <a:rPr lang="en-US" dirty="0"/>
              <a:t>PDU</a:t>
            </a:r>
            <a:r>
              <a:rPr lang="ja-JP" altLang="en-US"/>
              <a:t>に関する情報が表示されます。「</a:t>
            </a:r>
            <a:r>
              <a:rPr lang="en-US" dirty="0"/>
              <a:t>Next Layer &gt;&gt;」</a:t>
            </a:r>
            <a:r>
              <a:rPr lang="ja-JP" altLang="en-US"/>
              <a:t>を繰り返しクリックして、インバウンドとアウトバウンドの各レイヤーを確認し、レイヤー下のボックスにある説明を読み、やり取りの概要を把握します。</a:t>
            </a:r>
          </a:p>
          <a:p>
            <a:r>
              <a:rPr lang="ja-JP" altLang="en-US"/>
              <a:t>他のイベントの</a:t>
            </a:r>
            <a:r>
              <a:rPr lang="en-US" dirty="0"/>
              <a:t>PDU</a:t>
            </a:r>
            <a:r>
              <a:rPr lang="ja-JP" altLang="en-US"/>
              <a:t>情報を調べて、全体のやり取りプロセスを把握します。</a:t>
            </a:r>
          </a:p>
          <a:p>
            <a:r>
              <a:rPr lang="en-US" b="1" dirty="0"/>
              <a:t>Summary:</a:t>
            </a:r>
          </a:p>
          <a:p>
            <a:pPr>
              <a:buFont typeface="Arial" panose="020B0604020202020204" pitchFamily="34" charset="0"/>
              <a:buChar char="•"/>
            </a:pPr>
            <a:r>
              <a:rPr lang="en-US" b="1" dirty="0"/>
              <a:t>Packet Tracer</a:t>
            </a:r>
            <a:r>
              <a:rPr lang="ja-JP" altLang="en-US"/>
              <a:t>でクライアントとサーバー間の通信を観察し、ウェブページ要求から配信までの流れを追跡します。</a:t>
            </a:r>
          </a:p>
          <a:p>
            <a:pPr>
              <a:buFont typeface="Arial" panose="020B0604020202020204" pitchFamily="34" charset="0"/>
              <a:buChar char="•"/>
            </a:pPr>
            <a:r>
              <a:rPr lang="ja-JP" altLang="en-US" b="1"/>
              <a:t>シミュレーションモード</a:t>
            </a:r>
            <a:r>
              <a:rPr lang="ja-JP" altLang="en-US"/>
              <a:t>で、</a:t>
            </a:r>
            <a:r>
              <a:rPr lang="en-US" dirty="0"/>
              <a:t>DNS</a:t>
            </a:r>
            <a:r>
              <a:rPr lang="ja-JP" altLang="en-US"/>
              <a:t>と</a:t>
            </a:r>
            <a:r>
              <a:rPr lang="en-US" dirty="0"/>
              <a:t>HTTP</a:t>
            </a:r>
            <a:r>
              <a:rPr lang="ja-JP" altLang="en-US"/>
              <a:t>イベントのみをキャプチャして詳細を確認します。</a:t>
            </a:r>
          </a:p>
          <a:p>
            <a:pPr>
              <a:buFont typeface="Arial" panose="020B0604020202020204" pitchFamily="34" charset="0"/>
              <a:buChar char="•"/>
            </a:pPr>
            <a:r>
              <a:rPr lang="en-US" dirty="0"/>
              <a:t>PC</a:t>
            </a:r>
            <a:r>
              <a:rPr lang="ja-JP" altLang="en-US"/>
              <a:t>のブラウザを使用してサーバーにウェブページをリクエストし、</a:t>
            </a:r>
            <a:r>
              <a:rPr lang="ja-JP" altLang="en-US" b="1"/>
              <a:t>イベントリストフィルタ</a:t>
            </a:r>
            <a:r>
              <a:rPr lang="ja-JP" altLang="en-US"/>
              <a:t>を設定してやり取りを追跡。</a:t>
            </a:r>
          </a:p>
          <a:p>
            <a:pPr>
              <a:buFont typeface="Arial" panose="020B0604020202020204" pitchFamily="34" charset="0"/>
              <a:buChar char="•"/>
            </a:pPr>
            <a:r>
              <a:rPr lang="en-US" b="1" dirty="0"/>
              <a:t>PDU</a:t>
            </a:r>
            <a:r>
              <a:rPr lang="ja-JP" altLang="en-US" b="1"/>
              <a:t>情報</a:t>
            </a:r>
            <a:r>
              <a:rPr lang="ja-JP" altLang="en-US"/>
              <a:t>を調べ、</a:t>
            </a:r>
            <a:r>
              <a:rPr lang="en-US" dirty="0"/>
              <a:t>OSI</a:t>
            </a:r>
            <a:r>
              <a:rPr lang="ja-JP" altLang="en-US"/>
              <a:t>モデルの各レイヤーでの通信の詳細を確認します。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044543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7D33719-4DFC-5DB4-D4B3-9A8379BD85A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199B291-BB4A-7A40-EF5A-1C3789694BC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127A98E-2BFF-C5FF-F6B6-EA735FE9D3F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62525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34396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AA8F270-304B-97C2-5FDF-A06C798EA83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0B9E12F-F57F-DF0B-B709-EBEDBF371C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C8FCCB8-399F-181D-E1D0-1B209A563D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通常利用しているインターネットサービスは何ですか？多くの人にとって、このリストにはインターネット検索、ソーシャルメディア、動画や音声のストリーミング、オンラインショッピングサイト、メール、メッセージングなどのサービスが含まれています。これらの各サービスは、クライアントとサーバー間で情報を信頼性の高い方法でやり取りするために、</a:t>
            </a:r>
            <a:r>
              <a:rPr lang="en-US" dirty="0"/>
              <a:t>TCP/IP</a:t>
            </a:r>
            <a:r>
              <a:rPr lang="ja-JP" altLang="en-US"/>
              <a:t>プロトコルスイートのプロトコルに依存しています。</a:t>
            </a:r>
          </a:p>
          <a:p>
            <a:pPr>
              <a:buFont typeface="Arial" panose="020B0604020202020204" pitchFamily="34" charset="0"/>
              <a:buChar char="•"/>
            </a:pPr>
            <a:r>
              <a:rPr lang="ja-JP" altLang="en-US" b="1"/>
              <a:t>ドメインネームシステム </a:t>
            </a:r>
            <a:r>
              <a:rPr lang="en-US" altLang="ja-JP" b="1" dirty="0"/>
              <a:t>(</a:t>
            </a:r>
            <a:r>
              <a:rPr lang="en-US" b="1" dirty="0"/>
              <a:t>DNS)</a:t>
            </a:r>
            <a:br>
              <a:rPr lang="en-US" dirty="0"/>
            </a:br>
            <a:r>
              <a:rPr lang="ja-JP" altLang="en-US"/>
              <a:t>インターネット名を</a:t>
            </a:r>
            <a:r>
              <a:rPr lang="en-US" dirty="0"/>
              <a:t>IP</a:t>
            </a:r>
            <a:r>
              <a:rPr lang="ja-JP" altLang="en-US"/>
              <a:t>アドレスに解決します。</a:t>
            </a:r>
          </a:p>
          <a:p>
            <a:pPr>
              <a:buFont typeface="Arial" panose="020B0604020202020204" pitchFamily="34" charset="0"/>
              <a:buChar char="•"/>
            </a:pPr>
            <a:r>
              <a:rPr lang="ja-JP" altLang="en-US" b="1"/>
              <a:t>セキュアシェル </a:t>
            </a:r>
            <a:r>
              <a:rPr lang="en-US" altLang="ja-JP" b="1" dirty="0"/>
              <a:t>(</a:t>
            </a:r>
            <a:r>
              <a:rPr lang="en-US" b="1" dirty="0"/>
              <a:t>SSH)</a:t>
            </a:r>
            <a:br>
              <a:rPr lang="en-US" dirty="0"/>
            </a:br>
            <a:r>
              <a:rPr lang="ja-JP" altLang="en-US"/>
              <a:t>サーバーやネットワーク機器へのリモートアクセスを提供します。</a:t>
            </a:r>
          </a:p>
          <a:p>
            <a:pPr>
              <a:buFont typeface="Arial" panose="020B0604020202020204" pitchFamily="34" charset="0"/>
              <a:buChar char="•"/>
            </a:pPr>
            <a:r>
              <a:rPr lang="ja-JP" altLang="en-US" b="1"/>
              <a:t>シンプルメール転送プロトコル </a:t>
            </a:r>
            <a:r>
              <a:rPr lang="en-US" altLang="ja-JP" b="1" dirty="0"/>
              <a:t>(</a:t>
            </a:r>
            <a:r>
              <a:rPr lang="en-US" b="1" dirty="0"/>
              <a:t>SMTP)</a:t>
            </a:r>
            <a:br>
              <a:rPr lang="en-US" dirty="0"/>
            </a:br>
            <a:r>
              <a:rPr lang="ja-JP" altLang="en-US"/>
              <a:t>クライアントからサーバーへ、またはサーバー間でメールメッセージや添付ファイルを送信します。</a:t>
            </a:r>
          </a:p>
          <a:p>
            <a:pPr>
              <a:buFont typeface="Arial" panose="020B0604020202020204" pitchFamily="34" charset="0"/>
              <a:buChar char="•"/>
            </a:pPr>
            <a:r>
              <a:rPr lang="ja-JP" altLang="en-US" b="1"/>
              <a:t>ポストオフィスプロトコル </a:t>
            </a:r>
            <a:r>
              <a:rPr lang="en-US" altLang="ja-JP" b="1" dirty="0"/>
              <a:t>(</a:t>
            </a:r>
            <a:r>
              <a:rPr lang="en-US" b="1" dirty="0"/>
              <a:t>POP)</a:t>
            </a:r>
            <a:br>
              <a:rPr lang="en-US" dirty="0"/>
            </a:br>
            <a:r>
              <a:rPr lang="ja-JP" altLang="en-US"/>
              <a:t>メールクライアントがリモートサーバーからメールや添付ファイルを取得するために使用します。</a:t>
            </a:r>
          </a:p>
          <a:p>
            <a:pPr>
              <a:buFont typeface="Arial" panose="020B0604020202020204" pitchFamily="34" charset="0"/>
              <a:buChar char="•"/>
            </a:pPr>
            <a:r>
              <a:rPr lang="ja-JP" altLang="en-US" b="1"/>
              <a:t>インターネットメッセージアクセスプロトコル </a:t>
            </a:r>
            <a:r>
              <a:rPr lang="en-US" altLang="ja-JP" b="1" dirty="0"/>
              <a:t>(</a:t>
            </a:r>
            <a:r>
              <a:rPr lang="en-US" b="1" dirty="0"/>
              <a:t>IMAP)</a:t>
            </a:r>
            <a:br>
              <a:rPr lang="en-US" dirty="0"/>
            </a:br>
            <a:r>
              <a:rPr lang="ja-JP" altLang="en-US"/>
              <a:t>メールクライアントがリモートサーバーからメールや添付ファイルを取得するために使用します。</a:t>
            </a:r>
          </a:p>
          <a:p>
            <a:pPr>
              <a:buFont typeface="Arial" panose="020B0604020202020204" pitchFamily="34" charset="0"/>
              <a:buChar char="•"/>
            </a:pPr>
            <a:r>
              <a:rPr lang="ja-JP" altLang="en-US" b="1"/>
              <a:t>動的ホスト構成プロトコル </a:t>
            </a:r>
            <a:r>
              <a:rPr lang="en-US" altLang="ja-JP" b="1" dirty="0"/>
              <a:t>(</a:t>
            </a:r>
            <a:r>
              <a:rPr lang="en-US" b="1" dirty="0"/>
              <a:t>DHCP)</a:t>
            </a:r>
            <a:br>
              <a:rPr lang="en-US" dirty="0"/>
            </a:br>
            <a:r>
              <a:rPr lang="ja-JP" altLang="en-US"/>
              <a:t>デバイスを自動的に</a:t>
            </a:r>
            <a:r>
              <a:rPr lang="en-US" dirty="0"/>
              <a:t>IP</a:t>
            </a:r>
            <a:r>
              <a:rPr lang="ja-JP" altLang="en-US"/>
              <a:t>アドレス設定し、インターネット通信を可能にするために必要な情報を提供します。</a:t>
            </a:r>
          </a:p>
          <a:p>
            <a:pPr>
              <a:buFont typeface="Arial" panose="020B0604020202020204" pitchFamily="34" charset="0"/>
              <a:buChar char="•"/>
            </a:pPr>
            <a:r>
              <a:rPr lang="ja-JP" altLang="en-US" b="1"/>
              <a:t>ハイパーテキスト転送プロトコル </a:t>
            </a:r>
            <a:r>
              <a:rPr lang="en-US" altLang="ja-JP" b="1" dirty="0"/>
              <a:t>(</a:t>
            </a:r>
            <a:r>
              <a:rPr lang="en-US" b="1" dirty="0"/>
              <a:t>HTTP)</a:t>
            </a:r>
            <a:br>
              <a:rPr lang="en-US" dirty="0"/>
            </a:br>
            <a:r>
              <a:rPr lang="ja-JP" altLang="en-US"/>
              <a:t>ウェブブラウザがウェブページをリクエストし、ウェブサーバーがウェブページを構成するファイルを転送するために使用します。</a:t>
            </a:r>
          </a:p>
          <a:p>
            <a:pPr>
              <a:buFont typeface="Arial" panose="020B0604020202020204" pitchFamily="34" charset="0"/>
              <a:buChar char="•"/>
            </a:pPr>
            <a:r>
              <a:rPr lang="ja-JP" altLang="en-US" b="1"/>
              <a:t>ファイル転送プロトコル </a:t>
            </a:r>
            <a:r>
              <a:rPr lang="en-US" altLang="ja-JP" b="1" dirty="0"/>
              <a:t>(</a:t>
            </a:r>
            <a:r>
              <a:rPr lang="en-US" b="1" dirty="0"/>
              <a:t>FTP)</a:t>
            </a:r>
            <a:br>
              <a:rPr lang="en-US" dirty="0"/>
            </a:br>
            <a:r>
              <a:rPr lang="ja-JP" altLang="en-US"/>
              <a:t>システム間でのインタラクティブなファイル転送に使用されます。</a:t>
            </a:r>
          </a:p>
          <a:p>
            <a:r>
              <a:rPr lang="ja-JP" altLang="en-US"/>
              <a:t>これらのサービスを提供する最も一般的なサーバーの一部が図に示されています。各サービスの簡単な説明は表に示されています。</a:t>
            </a:r>
          </a:p>
          <a:p>
            <a:r>
              <a:rPr lang="en-US" b="1" dirty="0"/>
              <a:t>Summary:</a:t>
            </a:r>
          </a:p>
          <a:p>
            <a:pPr>
              <a:buFont typeface="Arial" panose="020B0604020202020204" pitchFamily="34" charset="0"/>
              <a:buChar char="•"/>
            </a:pPr>
            <a:r>
              <a:rPr lang="ja-JP" altLang="en-US"/>
              <a:t>インターネット上で一般的に利用されるサービスには、</a:t>
            </a:r>
            <a:r>
              <a:rPr lang="en-US" b="1" dirty="0"/>
              <a:t>DNS</a:t>
            </a:r>
            <a:r>
              <a:rPr lang="en-US" dirty="0"/>
              <a:t>、</a:t>
            </a:r>
            <a:r>
              <a:rPr lang="en-US" b="1" dirty="0"/>
              <a:t>SSH</a:t>
            </a:r>
            <a:r>
              <a:rPr lang="en-US" dirty="0"/>
              <a:t>、</a:t>
            </a:r>
            <a:r>
              <a:rPr lang="en-US" b="1" dirty="0"/>
              <a:t>SMTP</a:t>
            </a:r>
            <a:r>
              <a:rPr lang="en-US" dirty="0"/>
              <a:t>、</a:t>
            </a:r>
            <a:r>
              <a:rPr lang="en-US" b="1" dirty="0"/>
              <a:t>POP</a:t>
            </a:r>
            <a:r>
              <a:rPr lang="en-US" dirty="0"/>
              <a:t>、</a:t>
            </a:r>
            <a:r>
              <a:rPr lang="en-US" b="1" dirty="0"/>
              <a:t>IMAP</a:t>
            </a:r>
            <a:r>
              <a:rPr lang="en-US" dirty="0"/>
              <a:t>、</a:t>
            </a:r>
            <a:r>
              <a:rPr lang="en-US" b="1" dirty="0"/>
              <a:t>DHCP</a:t>
            </a:r>
            <a:r>
              <a:rPr lang="en-US" dirty="0"/>
              <a:t>、</a:t>
            </a:r>
            <a:r>
              <a:rPr lang="en-US" b="1" dirty="0"/>
              <a:t>HTTP</a:t>
            </a:r>
            <a:r>
              <a:rPr lang="en-US" dirty="0"/>
              <a:t>、</a:t>
            </a:r>
            <a:r>
              <a:rPr lang="en-US" b="1" dirty="0"/>
              <a:t>FTP</a:t>
            </a:r>
            <a:r>
              <a:rPr lang="en-US" dirty="0"/>
              <a:t> </a:t>
            </a:r>
            <a:r>
              <a:rPr lang="ja-JP" altLang="en-US"/>
              <a:t>などがあります。</a:t>
            </a:r>
          </a:p>
          <a:p>
            <a:pPr>
              <a:buFont typeface="Arial" panose="020B0604020202020204" pitchFamily="34" charset="0"/>
              <a:buChar char="•"/>
            </a:pPr>
            <a:r>
              <a:rPr lang="ja-JP" altLang="en-US"/>
              <a:t>これらのサービスは、</a:t>
            </a:r>
            <a:r>
              <a:rPr lang="en-US" dirty="0"/>
              <a:t>TCP/IP</a:t>
            </a:r>
            <a:r>
              <a:rPr lang="ja-JP" altLang="en-US"/>
              <a:t>プロトコルスイートに依存し、クライアントとサーバー間での信頼性の高い通信を実現します。</a:t>
            </a:r>
            <a:br>
              <a:rPr lang="en-US" altLang="ja-JP" dirty="0"/>
            </a:br>
            <a:br>
              <a:rPr lang="en-US" altLang="ja-JP" dirty="0"/>
            </a:br>
            <a:r>
              <a:rPr lang="en-US" altLang="ja-JP" dirty="0"/>
              <a:t>IMAP</a:t>
            </a:r>
            <a:r>
              <a:rPr lang="ja-JP" altLang="en-US"/>
              <a:t>と</a:t>
            </a:r>
            <a:r>
              <a:rPr lang="en-US" altLang="ja-JP" dirty="0"/>
              <a:t>POP</a:t>
            </a:r>
            <a:r>
              <a:rPr lang="ja-JP" altLang="en-US"/>
              <a:t>の違い</a:t>
            </a:r>
            <a:br>
              <a:rPr lang="en-US" altLang="ja-JP" dirty="0"/>
            </a:br>
            <a:r>
              <a:rPr lang="en-US" altLang="ja-JP" dirty="0"/>
              <a:t>https://</a:t>
            </a:r>
            <a:r>
              <a:rPr lang="en-US" altLang="ja-JP" dirty="0" err="1"/>
              <a:t>xtech.nikkei.com</a:t>
            </a:r>
            <a:r>
              <a:rPr lang="en-US" altLang="ja-JP" dirty="0"/>
              <a:t>/</a:t>
            </a:r>
            <a:r>
              <a:rPr lang="en-US" altLang="ja-JP" dirty="0" err="1"/>
              <a:t>atcl</a:t>
            </a:r>
            <a:r>
              <a:rPr lang="en-US" altLang="ja-JP" dirty="0"/>
              <a:t>/</a:t>
            </a:r>
            <a:r>
              <a:rPr lang="en-US" altLang="ja-JP" dirty="0" err="1"/>
              <a:t>nxt</a:t>
            </a:r>
            <a:r>
              <a:rPr lang="en-US" altLang="ja-JP" dirty="0"/>
              <a:t>/column/18/01852/110900002/</a:t>
            </a:r>
            <a:endParaRPr lang="ja-JP" altLang="en-US"/>
          </a:p>
          <a:p>
            <a:pPr marL="0" lvl="0" indent="0" algn="l" rtl="0">
              <a:spcBef>
                <a:spcPts val="0"/>
              </a:spcBef>
              <a:spcAft>
                <a:spcPts val="0"/>
              </a:spcAft>
              <a:buNone/>
            </a:pPr>
            <a:endParaRPr dirty="0"/>
          </a:p>
        </p:txBody>
      </p:sp>
    </p:spTree>
    <p:extLst>
      <p:ext uri="{BB962C8B-B14F-4D97-AF65-F5344CB8AC3E}">
        <p14:creationId xmlns:p14="http://schemas.microsoft.com/office/powerpoint/2010/main" val="1631878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1E7AFD3-40CD-428A-4082-B54697FC1FA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4389439-7EB5-19F4-CD6E-2BF03F69A9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6A7D97F-3AB4-088B-71B4-8D8DB20501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141119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0E987A0-6C59-488B-4D83-E4CCD28ECDA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8243E95-A7B9-0AD7-3AF3-A4BC51D99C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91C2946-07CA-04FB-EC1F-57EC46119B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552086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E7A39F8-2126-7970-C2EF-2F5DE789423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8DE8233-C0E6-6012-642D-E7E32BAD83E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5AD9166-A1B6-2AB6-7FAE-199614F084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0794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6569044-BE49-BF8F-8E14-E4579F3803A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229CFCF-721E-6348-7CB0-ECFF849735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576E43E-2684-8A66-D063-F1912D2B38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591690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FEDDA74-B407-DBC4-4FDD-C257B749FE5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35759D7-F1AA-13F5-FBFF-6D6A2CA275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66A4B33-0D58-B99B-685C-5999D00EC74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DNS</a:t>
            </a:r>
            <a:r>
              <a:rPr lang="ja-JP" altLang="en-US"/>
              <a:t>サーバーについて紹介します。</a:t>
            </a:r>
            <a:r>
              <a:rPr lang="en-US" dirty="0"/>
              <a:t>DNS</a:t>
            </a:r>
            <a:r>
              <a:rPr lang="ja-JP" altLang="en-US"/>
              <a:t>とは</a:t>
            </a:r>
            <a:r>
              <a:rPr lang="ja-JP" altLang="en-US" b="1"/>
              <a:t>ドメインネームシステムサーバー</a:t>
            </a:r>
            <a:r>
              <a:rPr lang="ja-JP" altLang="en-US"/>
              <a:t>のことです。</a:t>
            </a:r>
            <a:r>
              <a:rPr lang="en-US" dirty="0"/>
              <a:t>DNS</a:t>
            </a:r>
            <a:r>
              <a:rPr lang="ja-JP" altLang="en-US"/>
              <a:t>サーバーは、ドメイン名やホスト名を</a:t>
            </a:r>
            <a:r>
              <a:rPr lang="en-US" dirty="0"/>
              <a:t>IP</a:t>
            </a:r>
            <a:r>
              <a:rPr lang="ja-JP" altLang="en-US"/>
              <a:t>アドレスに関連付けるために使用されます。見てみましょう。ここでは、ユーザーが「</a:t>
            </a:r>
            <a:r>
              <a:rPr lang="en-US" dirty="0" err="1"/>
              <a:t>www.cisco.com</a:t>
            </a:r>
            <a:r>
              <a:rPr lang="en-US" dirty="0"/>
              <a:t>」</a:t>
            </a:r>
            <a:r>
              <a:rPr lang="ja-JP" altLang="en-US"/>
              <a:t>のウェブサイトにアクセスしようとしていますが、ネットワークやインターネットは「</a:t>
            </a:r>
            <a:r>
              <a:rPr lang="en-US" dirty="0" err="1"/>
              <a:t>cisco.com</a:t>
            </a:r>
            <a:r>
              <a:rPr lang="en-US" dirty="0"/>
              <a:t>」</a:t>
            </a:r>
            <a:r>
              <a:rPr lang="ja-JP" altLang="en-US"/>
              <a:t>のようなドメイン名を理解しません。理解できるのは</a:t>
            </a:r>
            <a:r>
              <a:rPr lang="en-US" dirty="0"/>
              <a:t>IP</a:t>
            </a:r>
            <a:r>
              <a:rPr lang="ja-JP" altLang="en-US"/>
              <a:t>アドレスだけです。そのため、システムはこのドメイン名に対応する</a:t>
            </a:r>
            <a:r>
              <a:rPr lang="en-US" dirty="0"/>
              <a:t>IP</a:t>
            </a:r>
            <a:r>
              <a:rPr lang="ja-JP" altLang="en-US"/>
              <a:t>アドレスを関連付ける必要があります。この場合、</a:t>
            </a:r>
            <a:r>
              <a:rPr lang="en-US" dirty="0"/>
              <a:t>DNS</a:t>
            </a:r>
            <a:r>
              <a:rPr lang="ja-JP" altLang="en-US"/>
              <a:t>サーバーに問い合わせを行います。</a:t>
            </a:r>
          </a:p>
          <a:p>
            <a:r>
              <a:rPr lang="ja-JP" altLang="en-US"/>
              <a:t>システムは</a:t>
            </a:r>
            <a:r>
              <a:rPr lang="en-US" dirty="0"/>
              <a:t>DNS</a:t>
            </a:r>
            <a:r>
              <a:rPr lang="ja-JP" altLang="en-US"/>
              <a:t>サーバーに接続し、「</a:t>
            </a:r>
            <a:r>
              <a:rPr lang="en-US" dirty="0" err="1"/>
              <a:t>www.cisco.com</a:t>
            </a:r>
            <a:r>
              <a:rPr lang="en-US" dirty="0"/>
              <a:t>」</a:t>
            </a:r>
            <a:r>
              <a:rPr lang="ja-JP" altLang="en-US"/>
              <a:t>に関連する</a:t>
            </a:r>
            <a:r>
              <a:rPr lang="en-US" dirty="0"/>
              <a:t>IP</a:t>
            </a:r>
            <a:r>
              <a:rPr lang="ja-JP" altLang="en-US"/>
              <a:t>アドレスを尋ねます。このドメイン名の質問が</a:t>
            </a:r>
            <a:r>
              <a:rPr lang="en-US" dirty="0"/>
              <a:t>DNS</a:t>
            </a:r>
            <a:r>
              <a:rPr lang="ja-JP" altLang="en-US"/>
              <a:t>サーバーに送られ、</a:t>
            </a:r>
            <a:r>
              <a:rPr lang="en-US" dirty="0"/>
              <a:t>DNS</a:t>
            </a:r>
            <a:r>
              <a:rPr lang="ja-JP" altLang="en-US"/>
              <a:t>サーバーは「</a:t>
            </a:r>
            <a:r>
              <a:rPr lang="en-US" dirty="0" err="1"/>
              <a:t>www.cisco.com</a:t>
            </a:r>
            <a:r>
              <a:rPr lang="en-US" dirty="0"/>
              <a:t>」</a:t>
            </a:r>
            <a:r>
              <a:rPr lang="ja-JP" altLang="en-US"/>
              <a:t>を調べて</a:t>
            </a:r>
            <a:r>
              <a:rPr lang="en-US" dirty="0"/>
              <a:t>IP</a:t>
            </a:r>
            <a:r>
              <a:rPr lang="ja-JP" altLang="en-US"/>
              <a:t>アドレスを見つけ出し、その</a:t>
            </a:r>
            <a:r>
              <a:rPr lang="en-US" dirty="0"/>
              <a:t>IP</a:t>
            </a:r>
            <a:r>
              <a:rPr lang="ja-JP" altLang="en-US"/>
              <a:t>アドレスをホストに返します。</a:t>
            </a:r>
          </a:p>
          <a:p>
            <a:r>
              <a:rPr lang="ja-JP" altLang="en-US"/>
              <a:t>ホストは、この</a:t>
            </a:r>
            <a:r>
              <a:rPr lang="en-US" dirty="0"/>
              <a:t>IP</a:t>
            </a:r>
            <a:r>
              <a:rPr lang="ja-JP" altLang="en-US"/>
              <a:t>アドレスを使ってウェブサーバー「</a:t>
            </a:r>
            <a:r>
              <a:rPr lang="en-US" dirty="0" err="1"/>
              <a:t>www.cisco.com</a:t>
            </a:r>
            <a:r>
              <a:rPr lang="en-US" dirty="0"/>
              <a:t>」</a:t>
            </a:r>
            <a:r>
              <a:rPr lang="ja-JP" altLang="en-US"/>
              <a:t>に接続し、適切な情報をダウンロードしてウェブページを表示できるようになります。</a:t>
            </a:r>
          </a:p>
          <a:p>
            <a:r>
              <a:rPr lang="en-US" b="1" dirty="0"/>
              <a:t>Summary:</a:t>
            </a:r>
          </a:p>
          <a:p>
            <a:pPr>
              <a:buFont typeface="Arial" panose="020B0604020202020204" pitchFamily="34" charset="0"/>
              <a:buChar char="•"/>
            </a:pPr>
            <a:r>
              <a:rPr lang="en-US" b="1" dirty="0"/>
              <a:t>DNS</a:t>
            </a:r>
            <a:r>
              <a:rPr lang="ja-JP" altLang="en-US" b="1"/>
              <a:t>サーバー</a:t>
            </a:r>
            <a:r>
              <a:rPr lang="ja-JP" altLang="en-US"/>
              <a:t>は、ドメイン名（例：</a:t>
            </a:r>
            <a:r>
              <a:rPr lang="en-US" dirty="0" err="1"/>
              <a:t>cisco.com</a:t>
            </a:r>
            <a:r>
              <a:rPr lang="en-US" dirty="0"/>
              <a:t>）</a:t>
            </a:r>
            <a:r>
              <a:rPr lang="ja-JP" altLang="en-US"/>
              <a:t>を</a:t>
            </a:r>
            <a:r>
              <a:rPr lang="en-US" dirty="0"/>
              <a:t>IP</a:t>
            </a:r>
            <a:r>
              <a:rPr lang="ja-JP" altLang="en-US"/>
              <a:t>アドレスに変換する役割を果たします。</a:t>
            </a:r>
          </a:p>
          <a:p>
            <a:pPr>
              <a:buFont typeface="Arial" panose="020B0604020202020204" pitchFamily="34" charset="0"/>
              <a:buChar char="•"/>
            </a:pPr>
            <a:r>
              <a:rPr lang="ja-JP" altLang="en-US"/>
              <a:t>ユーザーがドメイン名を入力すると、</a:t>
            </a:r>
            <a:r>
              <a:rPr lang="en-US" dirty="0"/>
              <a:t>DNS</a:t>
            </a:r>
            <a:r>
              <a:rPr lang="ja-JP" altLang="en-US"/>
              <a:t>サーバーに問い合わせを行い、対応する</a:t>
            </a:r>
            <a:r>
              <a:rPr lang="en-US" dirty="0"/>
              <a:t>IP</a:t>
            </a:r>
            <a:r>
              <a:rPr lang="ja-JP" altLang="en-US"/>
              <a:t>アドレスを取得します。</a:t>
            </a:r>
          </a:p>
          <a:p>
            <a:pPr>
              <a:buFont typeface="Arial" panose="020B0604020202020204" pitchFamily="34" charset="0"/>
              <a:buChar char="•"/>
            </a:pPr>
            <a:r>
              <a:rPr lang="ja-JP" altLang="en-US"/>
              <a:t>その</a:t>
            </a:r>
            <a:r>
              <a:rPr lang="en-US" dirty="0"/>
              <a:t>IP</a:t>
            </a:r>
            <a:r>
              <a:rPr lang="ja-JP" altLang="en-US"/>
              <a:t>アドレスを使って、ホストはウェブサーバーに接続し、ウェブページを表示する情報を取得します。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361873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C013E29-2EBF-1C31-5C21-2FD72E41976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E16A4B1-932B-3AA5-B363-F82A3E3CF0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D071250-451B-1EAD-476E-3774A8D118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16.3.3 </a:t>
            </a:r>
            <a:r>
              <a:rPr lang="ja-JP" altLang="en-US" b="1"/>
              <a:t>構文チェッカー </a:t>
            </a:r>
            <a:r>
              <a:rPr lang="en-US" altLang="ja-JP" b="1" dirty="0"/>
              <a:t>- </a:t>
            </a:r>
            <a:r>
              <a:rPr lang="en-US" b="1" dirty="0" err="1"/>
              <a:t>nslookup</a:t>
            </a:r>
            <a:r>
              <a:rPr lang="ja-JP" altLang="en-US" b="1"/>
              <a:t>コマンド</a:t>
            </a:r>
          </a:p>
          <a:p>
            <a:r>
              <a:rPr lang="ja-JP" altLang="en-US"/>
              <a:t>デバイスを手動でネットワーク接続用に設定する際、</a:t>
            </a:r>
            <a:r>
              <a:rPr lang="en-US" dirty="0"/>
              <a:t>DNS</a:t>
            </a:r>
            <a:r>
              <a:rPr lang="ja-JP" altLang="en-US"/>
              <a:t>サーバーアドレスも含めることを思い出してください。家庭用ネットワークでは、この設定は通常、家庭用ルーター上で動作する</a:t>
            </a:r>
            <a:r>
              <a:rPr lang="en-US" dirty="0"/>
              <a:t>DHCP</a:t>
            </a:r>
            <a:r>
              <a:rPr lang="ja-JP" altLang="en-US"/>
              <a:t>によって処理されます。インターネットサービスプロバイダー（</a:t>
            </a:r>
            <a:r>
              <a:rPr lang="en-US" dirty="0"/>
              <a:t>ISP）</a:t>
            </a:r>
            <a:r>
              <a:rPr lang="ja-JP" altLang="en-US"/>
              <a:t>が</a:t>
            </a:r>
            <a:r>
              <a:rPr lang="en-US" dirty="0"/>
              <a:t>DNS</a:t>
            </a:r>
            <a:r>
              <a:rPr lang="ja-JP" altLang="en-US"/>
              <a:t>サーバーアドレスを家庭用ルーターに提供し、ルーターは</a:t>
            </a:r>
            <a:r>
              <a:rPr lang="en-US" dirty="0"/>
              <a:t>DHCP</a:t>
            </a:r>
            <a:r>
              <a:rPr lang="ja-JP" altLang="en-US"/>
              <a:t>を使用してネットワークに接続されているすべてのデバイスに設定を送信します。例えば、「</a:t>
            </a:r>
            <a:r>
              <a:rPr lang="en-US" dirty="0" err="1"/>
              <a:t>www.cisco.com</a:t>
            </a:r>
            <a:r>
              <a:rPr lang="en-US" dirty="0"/>
              <a:t>」</a:t>
            </a:r>
            <a:r>
              <a:rPr lang="ja-JP" altLang="en-US"/>
              <a:t>のようなウェブサイト名を入力すると、デバイス上で動作している</a:t>
            </a:r>
            <a:r>
              <a:rPr lang="en-US" dirty="0"/>
              <a:t>DNS</a:t>
            </a:r>
            <a:r>
              <a:rPr lang="ja-JP" altLang="en-US"/>
              <a:t>クライアントは、まず</a:t>
            </a:r>
            <a:r>
              <a:rPr lang="en-US" dirty="0"/>
              <a:t>DNS</a:t>
            </a:r>
            <a:r>
              <a:rPr lang="ja-JP" altLang="en-US"/>
              <a:t>サーバーに</a:t>
            </a:r>
            <a:r>
              <a:rPr lang="en-US" dirty="0"/>
              <a:t>IP</a:t>
            </a:r>
            <a:r>
              <a:rPr lang="ja-JP" altLang="en-US"/>
              <a:t>アドレス（例：</a:t>
            </a:r>
            <a:r>
              <a:rPr lang="en-US" altLang="ja-JP" dirty="0"/>
              <a:t>172.230.155.162</a:t>
            </a:r>
            <a:r>
              <a:rPr lang="ja-JP" altLang="en-US"/>
              <a:t>）を尋ね、それから</a:t>
            </a:r>
            <a:r>
              <a:rPr lang="en-US" dirty="0"/>
              <a:t>HTTP</a:t>
            </a:r>
            <a:r>
              <a:rPr lang="ja-JP" altLang="en-US"/>
              <a:t>リクエストを送信します。</a:t>
            </a:r>
          </a:p>
          <a:p>
            <a:r>
              <a:rPr lang="en-US" dirty="0" err="1"/>
              <a:t>nslookup</a:t>
            </a:r>
            <a:r>
              <a:rPr lang="ja-JP" altLang="en-US"/>
              <a:t>コマンドを使用して、任意のドメイン名の</a:t>
            </a:r>
            <a:r>
              <a:rPr lang="en-US" dirty="0"/>
              <a:t>IP</a:t>
            </a:r>
            <a:r>
              <a:rPr lang="ja-JP" altLang="en-US"/>
              <a:t>アドレスを確認することができます。この構文チェッカーでは、</a:t>
            </a:r>
            <a:r>
              <a:rPr lang="en-US" dirty="0"/>
              <a:t>Windows</a:t>
            </a:r>
            <a:r>
              <a:rPr lang="ja-JP" altLang="en-US"/>
              <a:t>と</a:t>
            </a:r>
            <a:r>
              <a:rPr lang="en-US" dirty="0"/>
              <a:t>Linux</a:t>
            </a:r>
            <a:r>
              <a:rPr lang="ja-JP" altLang="en-US"/>
              <a:t>の両方で</a:t>
            </a:r>
            <a:r>
              <a:rPr lang="en-US" dirty="0" err="1"/>
              <a:t>nslookup</a:t>
            </a:r>
            <a:r>
              <a:rPr lang="ja-JP" altLang="en-US"/>
              <a:t>コマンドを入力して練習します。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563447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5686DFB-26E2-30AA-5125-FF4397E4134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6C527FC-CF2B-C1B6-A22A-D393FB8C4A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A980F32-93EB-853C-586A-96124C66A9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626737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CCFDF9D-AB7C-D292-E5B9-221AE8041EF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DEAA8F8-5690-9189-60F6-B5ACA2123F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0473BA1-0E4F-33F5-40AE-914131EF87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HTTP</a:t>
            </a:r>
            <a:r>
              <a:rPr lang="ja-JP" altLang="en-US"/>
              <a:t>と</a:t>
            </a:r>
            <a:r>
              <a:rPr lang="en-US" dirty="0"/>
              <a:t>HTML</a:t>
            </a:r>
            <a:r>
              <a:rPr lang="ja-JP" altLang="en-US"/>
              <a:t>について見ていきます。</a:t>
            </a:r>
            <a:r>
              <a:rPr lang="en-US" dirty="0"/>
              <a:t>HTTP</a:t>
            </a:r>
            <a:r>
              <a:rPr lang="ja-JP" altLang="en-US"/>
              <a:t>は**</a:t>
            </a:r>
            <a:r>
              <a:rPr lang="en-US" dirty="0"/>
              <a:t>Hypertext Transfer Protocol（</a:t>
            </a:r>
            <a:r>
              <a:rPr lang="ja-JP" altLang="en-US"/>
              <a:t>ハイパーテキスト転送プロトコル）</a:t>
            </a:r>
            <a:r>
              <a:rPr lang="ja-JP" altLang="en-US" b="1"/>
              <a:t>の略です。これは、ウェブページを要求するクライアント（デバイス）と、クライアントにウェブページを返送するウェブサーバーとの間で情報がどのように送受信されるかを規定するルールです。</a:t>
            </a:r>
            <a:r>
              <a:rPr lang="en-US" b="1" dirty="0"/>
              <a:t>HTML</a:t>
            </a:r>
            <a:r>
              <a:rPr lang="ja-JP" altLang="en-US" b="1"/>
              <a:t>は</a:t>
            </a:r>
            <a:r>
              <a:rPr lang="en-US" dirty="0"/>
              <a:t>Hypertext Markup Language（</a:t>
            </a:r>
            <a:r>
              <a:rPr lang="ja-JP" altLang="en-US"/>
              <a:t>ハイパーテキストマークアップ言語）**の略で、ウェブページ自体を表示するためのコードや情報です。見てみましょう。</a:t>
            </a:r>
          </a:p>
          <a:p>
            <a:r>
              <a:rPr lang="ja-JP" altLang="en-US"/>
              <a:t>まず、クライアントが「</a:t>
            </a:r>
            <a:r>
              <a:rPr lang="en-US" dirty="0" err="1"/>
              <a:t>www.cisco.com</a:t>
            </a:r>
            <a:r>
              <a:rPr lang="en-US" dirty="0"/>
              <a:t>」</a:t>
            </a:r>
            <a:r>
              <a:rPr lang="ja-JP" altLang="en-US"/>
              <a:t>というウェブページを要求します。しかし、前に述べたように、ネットワークやインターネットは名前やドメイン名を理解しません。「</a:t>
            </a:r>
            <a:r>
              <a:rPr lang="en-US" dirty="0" err="1"/>
              <a:t>www.cisco.com</a:t>
            </a:r>
            <a:r>
              <a:rPr lang="en-US" dirty="0"/>
              <a:t>」</a:t>
            </a:r>
            <a:r>
              <a:rPr lang="ja-JP" altLang="en-US"/>
              <a:t>に関連する</a:t>
            </a:r>
            <a:r>
              <a:rPr lang="en-US" dirty="0"/>
              <a:t>IP</a:t>
            </a:r>
            <a:r>
              <a:rPr lang="ja-JP" altLang="en-US"/>
              <a:t>アドレスが必要です。そのため、システムは</a:t>
            </a:r>
            <a:r>
              <a:rPr lang="en-US" dirty="0"/>
              <a:t>DNS</a:t>
            </a:r>
            <a:r>
              <a:rPr lang="ja-JP" altLang="en-US"/>
              <a:t>サーバーに接続します。</a:t>
            </a:r>
            <a:r>
              <a:rPr lang="en-US" dirty="0"/>
              <a:t>DNS</a:t>
            </a:r>
            <a:r>
              <a:rPr lang="ja-JP" altLang="en-US"/>
              <a:t>サーバーは、ドメイン名「</a:t>
            </a:r>
            <a:r>
              <a:rPr lang="en-US" dirty="0" err="1"/>
              <a:t>www.cisco.com</a:t>
            </a:r>
            <a:r>
              <a:rPr lang="en-US" dirty="0"/>
              <a:t>」</a:t>
            </a:r>
            <a:r>
              <a:rPr lang="ja-JP" altLang="en-US"/>
              <a:t>と</a:t>
            </a:r>
            <a:r>
              <a:rPr lang="en-US" dirty="0"/>
              <a:t>IP</a:t>
            </a:r>
            <a:r>
              <a:rPr lang="ja-JP" altLang="en-US"/>
              <a:t>アドレスを関連付け、この</a:t>
            </a:r>
            <a:r>
              <a:rPr lang="en-US" dirty="0"/>
              <a:t>IP</a:t>
            </a:r>
            <a:r>
              <a:rPr lang="ja-JP" altLang="en-US"/>
              <a:t>アドレスをユーザーに返します。このアドレスを使ってシステムはウェブサーバー「</a:t>
            </a:r>
            <a:r>
              <a:rPr lang="en-US" dirty="0" err="1"/>
              <a:t>www.cisco.com</a:t>
            </a:r>
            <a:r>
              <a:rPr lang="en-US" dirty="0"/>
              <a:t>」</a:t>
            </a:r>
            <a:r>
              <a:rPr lang="ja-JP" altLang="en-US"/>
              <a:t>に接続でき、</a:t>
            </a:r>
            <a:r>
              <a:rPr lang="en-US" dirty="0"/>
              <a:t>HTTP</a:t>
            </a:r>
            <a:r>
              <a:rPr lang="ja-JP" altLang="en-US"/>
              <a:t>を使ってウェブページを要求します。このリクエストはウェブサーバー「</a:t>
            </a:r>
            <a:r>
              <a:rPr lang="en-US" dirty="0" err="1"/>
              <a:t>www.cisco.com</a:t>
            </a:r>
            <a:r>
              <a:rPr lang="en-US" dirty="0"/>
              <a:t>」</a:t>
            </a:r>
            <a:r>
              <a:rPr lang="ja-JP" altLang="en-US"/>
              <a:t>に送信され、サーバーは</a:t>
            </a:r>
            <a:r>
              <a:rPr lang="en-US" dirty="0"/>
              <a:t>HTTP</a:t>
            </a:r>
            <a:r>
              <a:rPr lang="ja-JP" altLang="en-US"/>
              <a:t>を使用して</a:t>
            </a:r>
            <a:r>
              <a:rPr lang="en-US" dirty="0"/>
              <a:t>HTML</a:t>
            </a:r>
            <a:r>
              <a:rPr lang="ja-JP" altLang="en-US"/>
              <a:t>コードの情報をユーザーに返します。</a:t>
            </a:r>
          </a:p>
          <a:p>
            <a:r>
              <a:rPr lang="ja-JP" altLang="en-US"/>
              <a:t>ユーザーはこれでブラウザに「</a:t>
            </a:r>
            <a:r>
              <a:rPr lang="en-US" dirty="0" err="1"/>
              <a:t>www.cisco.com</a:t>
            </a:r>
            <a:r>
              <a:rPr lang="en-US" dirty="0"/>
              <a:t>」</a:t>
            </a:r>
            <a:r>
              <a:rPr lang="ja-JP" altLang="en-US"/>
              <a:t>のウェブページを表示できます。</a:t>
            </a:r>
            <a:r>
              <a:rPr lang="en-US" dirty="0"/>
              <a:t>HTML</a:t>
            </a:r>
            <a:r>
              <a:rPr lang="ja-JP" altLang="en-US"/>
              <a:t>コードを確認するには、メニューから「開発者ツール」→「ページのソース」をクリックします。このページソースが実際の</a:t>
            </a:r>
            <a:r>
              <a:rPr lang="en-US" dirty="0"/>
              <a:t>HTML</a:t>
            </a:r>
            <a:r>
              <a:rPr lang="ja-JP" altLang="en-US"/>
              <a:t>コードです。この</a:t>
            </a:r>
            <a:r>
              <a:rPr lang="en-US" dirty="0"/>
              <a:t>HTML</a:t>
            </a:r>
            <a:r>
              <a:rPr lang="ja-JP" altLang="en-US"/>
              <a:t>コードはウェブサーバー「</a:t>
            </a:r>
            <a:r>
              <a:rPr lang="en-US" dirty="0" err="1"/>
              <a:t>www.cisco.com</a:t>
            </a:r>
            <a:r>
              <a:rPr lang="en-US" dirty="0"/>
              <a:t>」</a:t>
            </a:r>
            <a:r>
              <a:rPr lang="ja-JP" altLang="en-US"/>
              <a:t>からクライアントシステムにダウンロードされ、ブラウザに表示されます。ブラウザはこのコードを解釈して表示し、「</a:t>
            </a:r>
            <a:r>
              <a:rPr lang="en-US" dirty="0" err="1"/>
              <a:t>www.cisco.com</a:t>
            </a:r>
            <a:r>
              <a:rPr lang="en-US" dirty="0"/>
              <a:t>」</a:t>
            </a:r>
            <a:r>
              <a:rPr lang="ja-JP" altLang="en-US"/>
              <a:t>のウェブページが見えるようになります。</a:t>
            </a:r>
          </a:p>
          <a:p>
            <a:r>
              <a:rPr lang="en-US" b="1" dirty="0"/>
              <a:t>Summary:</a:t>
            </a:r>
          </a:p>
          <a:p>
            <a:pPr>
              <a:buFont typeface="Arial" panose="020B0604020202020204" pitchFamily="34" charset="0"/>
              <a:buChar char="•"/>
            </a:pPr>
            <a:r>
              <a:rPr lang="en-US" b="1" dirty="0"/>
              <a:t>HTTP (Hypertext Transfer Protocol)</a:t>
            </a:r>
            <a:r>
              <a:rPr lang="en-US" dirty="0"/>
              <a:t>: </a:t>
            </a:r>
            <a:r>
              <a:rPr lang="ja-JP" altLang="en-US"/>
              <a:t>クライアントとウェブサーバー間で情報を転送するためのプロトコル。</a:t>
            </a:r>
          </a:p>
          <a:p>
            <a:pPr>
              <a:buFont typeface="Arial" panose="020B0604020202020204" pitchFamily="34" charset="0"/>
              <a:buChar char="•"/>
            </a:pPr>
            <a:r>
              <a:rPr lang="en-US" b="1" dirty="0"/>
              <a:t>HTML (Hypertext Markup Language)</a:t>
            </a:r>
            <a:r>
              <a:rPr lang="en-US" dirty="0"/>
              <a:t>: </a:t>
            </a:r>
            <a:r>
              <a:rPr lang="ja-JP" altLang="en-US"/>
              <a:t>ウェブページを表示するためのコード。</a:t>
            </a:r>
          </a:p>
          <a:p>
            <a:pPr>
              <a:buFont typeface="Arial" panose="020B0604020202020204" pitchFamily="34" charset="0"/>
              <a:buChar char="•"/>
            </a:pPr>
            <a:r>
              <a:rPr lang="ja-JP" altLang="en-US"/>
              <a:t>クライアントはウェブページを要求する際、まず</a:t>
            </a:r>
            <a:r>
              <a:rPr lang="en-US" dirty="0"/>
              <a:t>DNS</a:t>
            </a:r>
            <a:r>
              <a:rPr lang="ja-JP" altLang="en-US"/>
              <a:t>サーバーでドメイン名を</a:t>
            </a:r>
            <a:r>
              <a:rPr lang="en-US" dirty="0"/>
              <a:t>IP</a:t>
            </a:r>
            <a:r>
              <a:rPr lang="ja-JP" altLang="en-US"/>
              <a:t>アドレスに解決。</a:t>
            </a:r>
          </a:p>
          <a:p>
            <a:pPr>
              <a:buFont typeface="Arial" panose="020B0604020202020204" pitchFamily="34" charset="0"/>
              <a:buChar char="•"/>
            </a:pPr>
            <a:r>
              <a:rPr lang="en-US" dirty="0"/>
              <a:t>HTTP</a:t>
            </a:r>
            <a:r>
              <a:rPr lang="ja-JP" altLang="en-US"/>
              <a:t>リクエストを使ってサーバーから</a:t>
            </a:r>
            <a:r>
              <a:rPr lang="en-US" dirty="0"/>
              <a:t>HTML</a:t>
            </a:r>
            <a:r>
              <a:rPr lang="ja-JP" altLang="en-US"/>
              <a:t>コードを取得し、ブラウザでウェブページを表示する。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755974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390B057-E162-D4C6-D57C-9DF803BC923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B2565A5-2C85-BD12-3DD0-0E0E427C52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4D54003-EFE7-A4B6-E8EE-557C7C7E4E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16.4.2 HTTP</a:t>
            </a:r>
            <a:r>
              <a:rPr lang="ja-JP" altLang="en-US" b="1"/>
              <a:t>と</a:t>
            </a:r>
            <a:r>
              <a:rPr lang="en-US" b="1" dirty="0"/>
              <a:t>HTML</a:t>
            </a:r>
          </a:p>
          <a:p>
            <a:r>
              <a:rPr lang="ja-JP" altLang="en-US"/>
              <a:t>ウェブクライアントがウェブサーバーの</a:t>
            </a:r>
            <a:r>
              <a:rPr lang="en-US" dirty="0"/>
              <a:t>IP</a:t>
            </a:r>
            <a:r>
              <a:rPr lang="ja-JP" altLang="en-US"/>
              <a:t>アドレスを受け取ると、クライアントのブラウザはその</a:t>
            </a:r>
            <a:r>
              <a:rPr lang="en-US" dirty="0"/>
              <a:t>IP</a:t>
            </a:r>
            <a:r>
              <a:rPr lang="ja-JP" altLang="en-US"/>
              <a:t>アドレスとポート</a:t>
            </a:r>
            <a:r>
              <a:rPr lang="en-US" altLang="ja-JP" dirty="0"/>
              <a:t>80</a:t>
            </a:r>
            <a:r>
              <a:rPr lang="ja-JP" altLang="en-US"/>
              <a:t>を使用してウェブサービスをリクエストします。このリクエストは、ハイパーテキスト転送プロトコル（</a:t>
            </a:r>
            <a:r>
              <a:rPr lang="en-US" dirty="0"/>
              <a:t>HTTP）</a:t>
            </a:r>
            <a:r>
              <a:rPr lang="ja-JP" altLang="en-US"/>
              <a:t>を使用してサーバーに送信されます。</a:t>
            </a:r>
          </a:p>
          <a:p>
            <a:r>
              <a:rPr lang="ja-JP" altLang="en-US"/>
              <a:t>サーバーがポート</a:t>
            </a:r>
            <a:r>
              <a:rPr lang="en-US" altLang="ja-JP" dirty="0"/>
              <a:t>80</a:t>
            </a:r>
            <a:r>
              <a:rPr lang="ja-JP" altLang="en-US"/>
              <a:t>でのリクエストを受信すると、クライアントのリクエストに応答してウェブページをクライアントに送信します。ウェブページの情報コンテンツは、特殊な「マークアップ」言語を使ってエンコードされます。ハイパーテキストマークアップ言語（</a:t>
            </a:r>
            <a:r>
              <a:rPr lang="en-US" dirty="0"/>
              <a:t>HTML）</a:t>
            </a:r>
            <a:r>
              <a:rPr lang="ja-JP" altLang="en-US"/>
              <a:t>は、ブラウザにウェブページのフォーマット方法や、使用するグラフィックやフォントを指示するためのコードです。</a:t>
            </a:r>
            <a:r>
              <a:rPr lang="en-US" dirty="0"/>
              <a:t>HTML</a:t>
            </a:r>
            <a:r>
              <a:rPr lang="ja-JP" altLang="en-US"/>
              <a:t>は最も一般的に使用されている言語です。</a:t>
            </a:r>
          </a:p>
          <a:p>
            <a:r>
              <a:rPr lang="en-US" dirty="0"/>
              <a:t>HTTP</a:t>
            </a:r>
            <a:r>
              <a:rPr lang="ja-JP" altLang="en-US"/>
              <a:t>プロトコルは安全なプロトコルではないため、データがネットワーク上で送信される際、他のユーザーに傍受される可能性があります。データのセキュリティを提供するため、</a:t>
            </a:r>
            <a:r>
              <a:rPr lang="en-US" dirty="0"/>
              <a:t>HTTP</a:t>
            </a:r>
            <a:r>
              <a:rPr lang="ja-JP" altLang="en-US"/>
              <a:t>は安全な転送プロトコルと共に使用できます。安全な</a:t>
            </a:r>
            <a:r>
              <a:rPr lang="en-US" dirty="0"/>
              <a:t>HTTP</a:t>
            </a:r>
            <a:r>
              <a:rPr lang="ja-JP" altLang="en-US"/>
              <a:t>リクエストはポート</a:t>
            </a:r>
            <a:r>
              <a:rPr lang="en-US" altLang="ja-JP" dirty="0"/>
              <a:t>443</a:t>
            </a:r>
            <a:r>
              <a:rPr lang="ja-JP" altLang="en-US"/>
              <a:t>に送信され、ブラウザのサイトアドレスには「</a:t>
            </a:r>
            <a:r>
              <a:rPr lang="en-US" dirty="0"/>
              <a:t>http」</a:t>
            </a:r>
            <a:r>
              <a:rPr lang="ja-JP" altLang="en-US"/>
              <a:t>ではなく「</a:t>
            </a:r>
            <a:r>
              <a:rPr lang="en-US" dirty="0"/>
              <a:t>https」</a:t>
            </a:r>
            <a:r>
              <a:rPr lang="ja-JP" altLang="en-US"/>
              <a:t>が使われます。</a:t>
            </a:r>
          </a:p>
          <a:p>
            <a:r>
              <a:rPr lang="ja-JP" altLang="en-US"/>
              <a:t>多くの異なるウェブサーバーとウェブクライアントが利用可能ですが、</a:t>
            </a:r>
            <a:r>
              <a:rPr lang="en-US" dirty="0"/>
              <a:t>HTTP</a:t>
            </a:r>
            <a:r>
              <a:rPr lang="ja-JP" altLang="en-US"/>
              <a:t>プロトコルと</a:t>
            </a:r>
            <a:r>
              <a:rPr lang="en-US" dirty="0"/>
              <a:t>HTML</a:t>
            </a:r>
            <a:r>
              <a:rPr lang="ja-JP" altLang="en-US"/>
              <a:t>標準により、異なるメーカーのサーバーとクライアントがシームレスに動作することが可能となっています。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2309435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71725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a:extLst>
            <a:ext uri="{FF2B5EF4-FFF2-40B4-BE49-F238E27FC236}">
              <a16:creationId xmlns:a16="http://schemas.microsoft.com/office/drawing/2014/main" id="{BBF0F4E6-170C-8986-4C3D-A8CDE35C15D1}"/>
            </a:ext>
          </a:extLst>
        </p:cNvPr>
        <p:cNvGrpSpPr/>
        <p:nvPr/>
      </p:nvGrpSpPr>
      <p:grpSpPr>
        <a:xfrm>
          <a:off x="0" y="0"/>
          <a:ext cx="0" cy="0"/>
          <a:chOff x="0" y="0"/>
          <a:chExt cx="0" cy="0"/>
        </a:xfrm>
      </p:grpSpPr>
      <p:sp>
        <p:nvSpPr>
          <p:cNvPr id="1468" name="Google Shape;1468;g8c1997cbfd_0_704:notes">
            <a:extLst>
              <a:ext uri="{FF2B5EF4-FFF2-40B4-BE49-F238E27FC236}">
                <a16:creationId xmlns:a16="http://schemas.microsoft.com/office/drawing/2014/main" id="{DDA3C0AE-813F-E537-F7AF-4979BDD86B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a:extLst>
              <a:ext uri="{FF2B5EF4-FFF2-40B4-BE49-F238E27FC236}">
                <a16:creationId xmlns:a16="http://schemas.microsoft.com/office/drawing/2014/main" id="{E16118E3-EB82-9E09-912B-D3FE153637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44993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51D70AA-3318-708A-8B50-F86F394A026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B4447B8-1847-89DB-EE39-FDD1B69478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D1F38FB-0CCD-C38D-DC64-B675D133A0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494961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729392C-24CD-46CB-FA64-D6499B543DD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9C14B8E-329D-D6FB-C410-4A495D5107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D717F3E-73E1-4A3E-2F43-A82A5819E0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416071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9602233-932D-CDD1-0458-C1EDF9DE23E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CE4873F-E4A9-2FC4-FD0C-FD8113C73A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DF7734B-22D3-0354-93CA-5715A03597A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946142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0979C2D-4690-4C12-38A8-6D7C37EB379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623E337-783B-237B-0682-922CAA8C21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90FBA6D-EC35-245B-8813-0B2C841FFF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16.5.1 </a:t>
            </a:r>
            <a:r>
              <a:rPr lang="ja-JP" altLang="en-US" b="1"/>
              <a:t>ファイル転送プロトコル </a:t>
            </a:r>
            <a:r>
              <a:rPr lang="en-US" altLang="ja-JP" b="1" dirty="0"/>
              <a:t>(</a:t>
            </a:r>
            <a:r>
              <a:rPr lang="en-US" b="1" dirty="0"/>
              <a:t>FTP)</a:t>
            </a:r>
          </a:p>
          <a:p>
            <a:r>
              <a:rPr lang="ja-JP" altLang="en-US"/>
              <a:t>ウェブサービスに加えて、インターネット上でよく使用される別の一般的なサービスとして、ファイルの転送を可能にするものがあります。</a:t>
            </a:r>
          </a:p>
          <a:p>
            <a:r>
              <a:rPr lang="ja-JP" altLang="en-US" b="1"/>
              <a:t>ファイル転送プロトコル </a:t>
            </a:r>
            <a:r>
              <a:rPr lang="en-US" altLang="ja-JP" b="1" dirty="0"/>
              <a:t>(</a:t>
            </a:r>
            <a:r>
              <a:rPr lang="en-US" b="1" dirty="0"/>
              <a:t>FTP)</a:t>
            </a:r>
            <a:r>
              <a:rPr lang="en-US" dirty="0"/>
              <a:t> </a:t>
            </a:r>
            <a:r>
              <a:rPr lang="ja-JP" altLang="en-US"/>
              <a:t>は、あるコンピュータから別のコンピュータへファイルを転送する簡単な方法を提供します。</a:t>
            </a:r>
            <a:r>
              <a:rPr lang="en-US" dirty="0"/>
              <a:t>FTP</a:t>
            </a:r>
            <a:r>
              <a:rPr lang="ja-JP" altLang="en-US"/>
              <a:t>クライアントソフトウェアを実行しているホストは、</a:t>
            </a:r>
            <a:r>
              <a:rPr lang="en-US" dirty="0"/>
              <a:t>FTP</a:t>
            </a:r>
            <a:r>
              <a:rPr lang="ja-JP" altLang="en-US"/>
              <a:t>サーバーにアクセスして、ファイルのアップロードやダウンロードを含むさまざまなファイル管理機能を実行できます。</a:t>
            </a:r>
          </a:p>
          <a:p>
            <a:r>
              <a:rPr lang="en-US" dirty="0"/>
              <a:t>FTP</a:t>
            </a:r>
            <a:r>
              <a:rPr lang="ja-JP" altLang="en-US"/>
              <a:t>サーバーは、クライアントがデバイス間でファイルを交換できるようにします。また、削除や名前の変更などのファイル管理コマンドを送信することで、クライアントがファイルをリモートで管理できるようにもします。これを実現するために、</a:t>
            </a:r>
            <a:r>
              <a:rPr lang="en-US" dirty="0"/>
              <a:t>FTP</a:t>
            </a:r>
            <a:r>
              <a:rPr lang="ja-JP" altLang="en-US"/>
              <a:t>サービスはクライアントとサーバー間の通信に異なる</a:t>
            </a:r>
            <a:r>
              <a:rPr lang="en-US" altLang="ja-JP" dirty="0"/>
              <a:t>2</a:t>
            </a:r>
            <a:r>
              <a:rPr lang="ja-JP" altLang="en-US"/>
              <a:t>つのポートを使用します。</a:t>
            </a:r>
          </a:p>
          <a:p>
            <a:r>
              <a:rPr lang="ja-JP" altLang="en-US"/>
              <a:t>図の例は、</a:t>
            </a:r>
            <a:r>
              <a:rPr lang="en-US" dirty="0"/>
              <a:t>FTP</a:t>
            </a:r>
            <a:r>
              <a:rPr lang="ja-JP" altLang="en-US"/>
              <a:t>の動作方法を示しています。</a:t>
            </a:r>
            <a:r>
              <a:rPr lang="en-US" dirty="0"/>
              <a:t>FTP</a:t>
            </a:r>
            <a:r>
              <a:rPr lang="ja-JP" altLang="en-US"/>
              <a:t>セッションを開始するには、制御接続のリクエストが宛先</a:t>
            </a:r>
            <a:r>
              <a:rPr lang="en-US" dirty="0"/>
              <a:t>TCP</a:t>
            </a:r>
            <a:r>
              <a:rPr lang="ja-JP" altLang="en-US"/>
              <a:t>ポート</a:t>
            </a:r>
            <a:r>
              <a:rPr lang="en-US" altLang="ja-JP" dirty="0"/>
              <a:t>21</a:t>
            </a:r>
            <a:r>
              <a:rPr lang="ja-JP" altLang="en-US"/>
              <a:t>を使用してサーバーに送信されます。セッションが開かれると、サーバーは</a:t>
            </a:r>
            <a:r>
              <a:rPr lang="en-US" dirty="0"/>
              <a:t>TCP</a:t>
            </a:r>
            <a:r>
              <a:rPr lang="ja-JP" altLang="en-US"/>
              <a:t>ポート</a:t>
            </a:r>
            <a:r>
              <a:rPr lang="en-US" altLang="ja-JP" dirty="0"/>
              <a:t>20</a:t>
            </a:r>
            <a:r>
              <a:rPr lang="ja-JP" altLang="en-US"/>
              <a:t>を使用してデータファイルを転送します。</a:t>
            </a:r>
          </a:p>
          <a:p>
            <a:r>
              <a:rPr lang="en-US" dirty="0"/>
              <a:t>FTP</a:t>
            </a:r>
            <a:r>
              <a:rPr lang="ja-JP" altLang="en-US"/>
              <a:t>クライアントソフトウェアは、コンピュータのオペレーティングシステムや多くのウェブブラウザに組み込まれています。スタンドアロンの</a:t>
            </a:r>
            <a:r>
              <a:rPr lang="en-US" dirty="0"/>
              <a:t>FTP</a:t>
            </a:r>
            <a:r>
              <a:rPr lang="ja-JP" altLang="en-US"/>
              <a:t>クライアントは、多くのオプションを備えた使いやすい</a:t>
            </a:r>
            <a:r>
              <a:rPr lang="en-US" dirty="0"/>
              <a:t>GUI</a:t>
            </a:r>
            <a:r>
              <a:rPr lang="ja-JP" altLang="en-US"/>
              <a:t>ベースのインターフェースを提供します。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723882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907CF75-E857-1B6B-0F45-D2249D69160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DFD5F6C-8C0C-C727-676E-862AE08C9E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F502C2C-E545-82C0-C0B3-736E516D82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685341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7351AB8-0CCF-C6DA-8C3B-68DC887BA48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153136D-D067-0C7D-555B-D8B4CDBB59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ADCAB9C-CAAE-2090-CD65-5B5359B723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ここでは、</a:t>
            </a:r>
            <a:r>
              <a:rPr lang="en-US" dirty="0"/>
              <a:t>FTP</a:t>
            </a:r>
            <a:r>
              <a:rPr lang="ja-JP" altLang="en-US"/>
              <a:t>クライアントソフトウェアの使用方法をデモンストレーションします。</a:t>
            </a:r>
            <a:r>
              <a:rPr lang="en-US" dirty="0"/>
              <a:t>FTP</a:t>
            </a:r>
            <a:r>
              <a:rPr lang="ja-JP" altLang="en-US"/>
              <a:t>は**</a:t>
            </a:r>
            <a:r>
              <a:rPr lang="en-US" dirty="0"/>
              <a:t>File Transfer Protocol（</a:t>
            </a:r>
            <a:r>
              <a:rPr lang="ja-JP" altLang="en-US"/>
              <a:t>ファイル転送プロトコル）**の略です。これにより、クライアントデバイスからサーバー、またはサーバーからクライアントに簡単にファイルをコピーすることができます。多くの場合、ウェブページ情報をウェブサーバーにアップロードする際に使用されます。では、</a:t>
            </a:r>
            <a:r>
              <a:rPr lang="en-US" dirty="0"/>
              <a:t>FileZilla</a:t>
            </a:r>
            <a:r>
              <a:rPr lang="ja-JP" altLang="en-US"/>
              <a:t>を使って見てみましょう。「ホスト」という欄に「</a:t>
            </a:r>
            <a:r>
              <a:rPr lang="en-US" dirty="0" err="1"/>
              <a:t>ftp.cdc.gov</a:t>
            </a:r>
            <a:r>
              <a:rPr lang="en-US" dirty="0"/>
              <a:t>」</a:t>
            </a:r>
            <a:r>
              <a:rPr lang="ja-JP" altLang="en-US"/>
              <a:t>と入力します。</a:t>
            </a:r>
          </a:p>
          <a:p>
            <a:r>
              <a:rPr lang="ja-JP" altLang="en-US"/>
              <a:t>このサイトは誰でも使用できる</a:t>
            </a:r>
            <a:r>
              <a:rPr lang="en-US" dirty="0"/>
              <a:t>FTP</a:t>
            </a:r>
            <a:r>
              <a:rPr lang="ja-JP" altLang="en-US"/>
              <a:t>サーバーです。ユーザー名は「</a:t>
            </a:r>
            <a:r>
              <a:rPr lang="en-US" dirty="0"/>
              <a:t>anonymous」</a:t>
            </a:r>
            <a:r>
              <a:rPr lang="ja-JP" altLang="en-US"/>
              <a:t>で、このサイトにはパスワードはありません。通常は、情報を安全にアップロード・ダウンロードできるように、ウェブサーバーにはユーザー名とパスワードが関連付けられています。では、「</a:t>
            </a:r>
            <a:r>
              <a:rPr lang="en-US" dirty="0"/>
              <a:t>Quick Connect」</a:t>
            </a:r>
            <a:r>
              <a:rPr lang="ja-JP" altLang="en-US"/>
              <a:t>をクリックして、</a:t>
            </a:r>
            <a:r>
              <a:rPr lang="en-US" dirty="0"/>
              <a:t>FTP</a:t>
            </a:r>
            <a:r>
              <a:rPr lang="ja-JP" altLang="en-US"/>
              <a:t>サーバーに接続します。左側が私のコンピュータやデスクトップ上のファイルで、右側がリモートサイトです。リモートサイト（</a:t>
            </a:r>
            <a:r>
              <a:rPr lang="en-US" dirty="0" err="1"/>
              <a:t>ftp.cdc.gov</a:t>
            </a:r>
            <a:r>
              <a:rPr lang="ja-JP" altLang="en-US"/>
              <a:t>のサーバー）からローカルホストにファイルを転送する方法をお見せします。</a:t>
            </a:r>
          </a:p>
          <a:p>
            <a:r>
              <a:rPr lang="ja-JP" altLang="en-US"/>
              <a:t>下にある「</a:t>
            </a:r>
            <a:r>
              <a:rPr lang="en-US" dirty="0"/>
              <a:t>welcome message（</a:t>
            </a:r>
            <a:r>
              <a:rPr lang="ja-JP" altLang="en-US"/>
              <a:t>ウェルカムメッセージ）」をデスクトップにドラッグするだけで、転送が完了です。リモートサーバーからローカルデスクトップにコピーされ、このウェルカムメッセージを実際にここで確認できます。</a:t>
            </a:r>
          </a:p>
          <a:p>
            <a:r>
              <a:rPr lang="ja-JP" altLang="en-US"/>
              <a:t>以上です。これが</a:t>
            </a:r>
            <a:r>
              <a:rPr lang="en-US" dirty="0"/>
              <a:t>FTP</a:t>
            </a:r>
            <a:r>
              <a:rPr lang="ja-JP" altLang="en-US"/>
              <a:t>を使ってダウンロードしたファイルです。</a:t>
            </a:r>
          </a:p>
          <a:p>
            <a:r>
              <a:rPr lang="en-US" b="1" dirty="0"/>
              <a:t>Summary:</a:t>
            </a:r>
          </a:p>
          <a:p>
            <a:pPr>
              <a:buFont typeface="Arial" panose="020B0604020202020204" pitchFamily="34" charset="0"/>
              <a:buChar char="•"/>
            </a:pPr>
            <a:r>
              <a:rPr lang="en-US" dirty="0"/>
              <a:t>FTP (File Transfer Protocol) </a:t>
            </a:r>
            <a:r>
              <a:rPr lang="ja-JP" altLang="en-US"/>
              <a:t>は、ファイルをクライアントとサーバー間で転送するプロトコル。</a:t>
            </a:r>
          </a:p>
          <a:p>
            <a:pPr>
              <a:buFont typeface="Arial" panose="020B0604020202020204" pitchFamily="34" charset="0"/>
              <a:buChar char="•"/>
            </a:pPr>
            <a:r>
              <a:rPr lang="en-US" dirty="0"/>
              <a:t>FileZilla</a:t>
            </a:r>
            <a:r>
              <a:rPr lang="ja-JP" altLang="en-US"/>
              <a:t>を使用して</a:t>
            </a:r>
            <a:r>
              <a:rPr lang="en-US" dirty="0"/>
              <a:t>FTP</a:t>
            </a:r>
            <a:r>
              <a:rPr lang="ja-JP" altLang="en-US"/>
              <a:t>サーバーに接続する方法を説明。</a:t>
            </a:r>
          </a:p>
          <a:p>
            <a:pPr>
              <a:buFont typeface="Arial" panose="020B0604020202020204" pitchFamily="34" charset="0"/>
              <a:buChar char="•"/>
            </a:pPr>
            <a:r>
              <a:rPr lang="ja-JP" altLang="en-US"/>
              <a:t>クライアント側でリモートサーバー（例</a:t>
            </a:r>
            <a:r>
              <a:rPr lang="en-US" altLang="ja-JP" dirty="0"/>
              <a:t>: </a:t>
            </a:r>
            <a:r>
              <a:rPr lang="en-US" dirty="0" err="1"/>
              <a:t>ftp.cdc.gov</a:t>
            </a:r>
            <a:r>
              <a:rPr lang="en-US" dirty="0"/>
              <a:t>）</a:t>
            </a:r>
            <a:r>
              <a:rPr lang="ja-JP" altLang="en-US"/>
              <a:t>からファイルをローカルデスクトップに簡単にドラッグ＆ドロップで転送できる。</a:t>
            </a:r>
            <a:endParaRPr lang="en-US" altLang="ja-JP" dirty="0"/>
          </a:p>
          <a:p>
            <a:pPr>
              <a:buFont typeface="Arial" panose="020B0604020202020204" pitchFamily="34" charset="0"/>
              <a:buChar char="•"/>
            </a:pPr>
            <a:endParaRPr lang="en-US" altLang="ja-JP" dirty="0"/>
          </a:p>
          <a:p>
            <a:pPr marL="158750" indent="0">
              <a:buFontTx/>
              <a:buNone/>
            </a:pPr>
            <a:r>
              <a:rPr lang="ja-JP" altLang="en-US"/>
              <a:t>デモ</a:t>
            </a:r>
            <a:endParaRPr lang="en-US" altLang="ja-JP" dirty="0"/>
          </a:p>
          <a:p>
            <a:pPr marL="158750" indent="0">
              <a:buFontTx/>
              <a:buNone/>
            </a:pPr>
            <a:endParaRPr lang="en-US" altLang="ja-JP" dirty="0"/>
          </a:p>
          <a:p>
            <a:pPr marL="158750" indent="0">
              <a:buFontTx/>
              <a:buNone/>
            </a:pPr>
            <a:r>
              <a:rPr lang="en-US" altLang="ja-JP" dirty="0"/>
              <a:t>FileZilla</a:t>
            </a:r>
            <a:r>
              <a:rPr lang="ja-JP" altLang="en-US"/>
              <a:t>を</a:t>
            </a:r>
            <a:r>
              <a:rPr lang="en-US" altLang="ja-JP" dirty="0"/>
              <a:t>Mac</a:t>
            </a:r>
            <a:r>
              <a:rPr lang="ja-JP" altLang="en-US"/>
              <a:t>で起動</a:t>
            </a:r>
            <a:endParaRPr lang="en-US" altLang="ja-JP" dirty="0"/>
          </a:p>
          <a:p>
            <a:pPr marL="158750" indent="0">
              <a:buFontTx/>
              <a:buNone/>
            </a:pPr>
            <a:endParaRPr lang="en-US" altLang="ja-JP" dirty="0"/>
          </a:p>
          <a:p>
            <a:r>
              <a:rPr lang="en-US" dirty="0">
                <a:effectLst/>
                <a:latin typeface="Helvetica Neue" panose="02000503000000020004" pitchFamily="2" charset="0"/>
              </a:rPr>
              <a:t> </a:t>
            </a:r>
            <a:r>
              <a:rPr lang="en-US" dirty="0">
                <a:effectLst/>
                <a:latin typeface="Helvetica Neue" panose="02000503000000020004" pitchFamily="2" charset="0"/>
                <a:hlinkClick r:id="rId3"/>
              </a:rPr>
              <a:t>ftp://cafeko.sakura.ne.jp</a:t>
            </a:r>
            <a:endParaRPr lang="en-US" dirty="0">
              <a:effectLst/>
              <a:latin typeface="Helvetica Neue" panose="02000503000000020004" pitchFamily="2" charset="0"/>
            </a:endParaRPr>
          </a:p>
          <a:p>
            <a:r>
              <a:rPr lang="en-US" dirty="0" err="1">
                <a:effectLst/>
                <a:latin typeface="Helvetica Neue" panose="02000503000000020004" pitchFamily="2" charset="0"/>
              </a:rPr>
              <a:t>name:cafeko</a:t>
            </a:r>
            <a:endParaRPr lang="en-US" dirty="0">
              <a:effectLst/>
              <a:latin typeface="Helvetica Neue" panose="02000503000000020004" pitchFamily="2" charset="0"/>
            </a:endParaRPr>
          </a:p>
          <a:p>
            <a:r>
              <a:rPr lang="ja-JP" altLang="en-US">
                <a:effectLst/>
                <a:latin typeface="Hiragino Sans" panose="020B0400000000000000" pitchFamily="34" charset="-128"/>
                <a:ea typeface="Hiragino Sans" panose="020B0400000000000000" pitchFamily="34" charset="-128"/>
              </a:rPr>
              <a:t>パスワード：</a:t>
            </a:r>
            <a:r>
              <a:rPr lang="ja-JP" altLang="en-US">
                <a:effectLst/>
                <a:latin typeface="Helvetica Neue" panose="02000503000000020004" pitchFamily="2" charset="0"/>
              </a:rPr>
              <a:t> </a:t>
            </a:r>
            <a:r>
              <a:rPr lang="en-US" dirty="0">
                <a:effectLst/>
                <a:latin typeface="Helvetica Neue" panose="02000503000000020004" pitchFamily="2" charset="0"/>
              </a:rPr>
              <a:t>2W</a:t>
            </a:r>
          </a:p>
          <a:p>
            <a:r>
              <a:rPr lang="en-US" dirty="0">
                <a:effectLst/>
                <a:latin typeface="Helvetica Neue" panose="02000503000000020004" pitchFamily="2" charset="0"/>
              </a:rPr>
              <a:t>/home/</a:t>
            </a:r>
            <a:r>
              <a:rPr lang="en-US" dirty="0" err="1">
                <a:effectLst/>
                <a:latin typeface="Helvetica Neue" panose="02000503000000020004" pitchFamily="2" charset="0"/>
              </a:rPr>
              <a:t>cafeko</a:t>
            </a:r>
            <a:r>
              <a:rPr lang="en-US" dirty="0">
                <a:effectLst/>
                <a:latin typeface="Helvetica Neue" panose="02000503000000020004" pitchFamily="2" charset="0"/>
              </a:rPr>
              <a:t>/www/</a:t>
            </a:r>
            <a:r>
              <a:rPr lang="en-US" dirty="0" err="1">
                <a:effectLst/>
                <a:latin typeface="Helvetica Neue" panose="02000503000000020004" pitchFamily="2" charset="0"/>
              </a:rPr>
              <a:t>cafeko</a:t>
            </a:r>
            <a:r>
              <a:rPr lang="en-US" dirty="0">
                <a:effectLst/>
                <a:latin typeface="Helvetica Neue" panose="02000503000000020004" pitchFamily="2" charset="0"/>
              </a:rPr>
              <a:t>/</a:t>
            </a:r>
            <a:r>
              <a:rPr lang="en-US" dirty="0" err="1">
                <a:effectLst/>
                <a:latin typeface="Helvetica Neue" panose="02000503000000020004" pitchFamily="2" charset="0"/>
              </a:rPr>
              <a:t>madetoorder</a:t>
            </a:r>
            <a:r>
              <a:rPr lang="en-US" dirty="0">
                <a:effectLst/>
                <a:latin typeface="Helvetica Neue" panose="02000503000000020004" pitchFamily="2" charset="0"/>
              </a:rPr>
              <a:t> へファイルindex2.htmlをUpload</a:t>
            </a:r>
          </a:p>
          <a:p>
            <a:r>
              <a:rPr lang="en-US" dirty="0">
                <a:effectLst/>
                <a:latin typeface="Helvetica Neue" panose="02000503000000020004" pitchFamily="2" charset="0"/>
              </a:rPr>
              <a:t>http://</a:t>
            </a:r>
            <a:r>
              <a:rPr lang="en-US" dirty="0" err="1">
                <a:effectLst/>
                <a:latin typeface="Helvetica Neue" panose="02000503000000020004" pitchFamily="2" charset="0"/>
              </a:rPr>
              <a:t>cafeko.net</a:t>
            </a:r>
            <a:r>
              <a:rPr lang="en-US" dirty="0">
                <a:effectLst/>
                <a:latin typeface="Helvetica Neue" panose="02000503000000020004" pitchFamily="2" charset="0"/>
              </a:rPr>
              <a:t>/</a:t>
            </a:r>
            <a:r>
              <a:rPr lang="en-US" dirty="0" err="1">
                <a:effectLst/>
                <a:latin typeface="Helvetica Neue" panose="02000503000000020004" pitchFamily="2" charset="0"/>
              </a:rPr>
              <a:t>madetoorder</a:t>
            </a:r>
            <a:r>
              <a:rPr lang="en-US" dirty="0">
                <a:effectLst/>
                <a:latin typeface="Helvetica Neue" panose="02000503000000020004" pitchFamily="2" charset="0"/>
              </a:rPr>
              <a:t>/index2.html </a:t>
            </a:r>
            <a:r>
              <a:rPr lang="en-US" dirty="0" err="1">
                <a:effectLst/>
                <a:latin typeface="Helvetica Neue" panose="02000503000000020004" pitchFamily="2" charset="0"/>
              </a:rPr>
              <a:t>にアクセスして文字列が表示されることを確認</a:t>
            </a:r>
            <a:endParaRPr lang="en-US" dirty="0">
              <a:effectLst/>
              <a:latin typeface="Helvetica Neue" panose="02000503000000020004" pitchFamily="2" charset="0"/>
            </a:endParaRPr>
          </a:p>
          <a:p>
            <a:endParaRPr lang="en-US" dirty="0">
              <a:effectLst/>
              <a:latin typeface="Helvetica Neue" panose="02000503000000020004" pitchFamily="2" charset="0"/>
            </a:endParaRPr>
          </a:p>
          <a:p>
            <a:pPr marL="158750" indent="0">
              <a:buFontTx/>
              <a:buNone/>
            </a:pPr>
            <a:endParaRPr lang="ja-JP" altLang="en-US"/>
          </a:p>
          <a:p>
            <a:pPr marL="0" lvl="0" indent="0" algn="l" rtl="0">
              <a:spcBef>
                <a:spcPts val="0"/>
              </a:spcBef>
              <a:spcAft>
                <a:spcPts val="0"/>
              </a:spcAft>
              <a:buNone/>
            </a:pPr>
            <a:endParaRPr dirty="0"/>
          </a:p>
        </p:txBody>
      </p:sp>
    </p:spTree>
    <p:extLst>
      <p:ext uri="{BB962C8B-B14F-4D97-AF65-F5344CB8AC3E}">
        <p14:creationId xmlns:p14="http://schemas.microsoft.com/office/powerpoint/2010/main" val="5237065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a:extLst>
            <a:ext uri="{FF2B5EF4-FFF2-40B4-BE49-F238E27FC236}">
              <a16:creationId xmlns:a16="http://schemas.microsoft.com/office/drawing/2014/main" id="{AC4E153F-A4E0-9D46-701E-4A8CA1C13EAE}"/>
            </a:ext>
          </a:extLst>
        </p:cNvPr>
        <p:cNvGrpSpPr/>
        <p:nvPr/>
      </p:nvGrpSpPr>
      <p:grpSpPr>
        <a:xfrm>
          <a:off x="0" y="0"/>
          <a:ext cx="0" cy="0"/>
          <a:chOff x="0" y="0"/>
          <a:chExt cx="0" cy="0"/>
        </a:xfrm>
      </p:grpSpPr>
      <p:sp>
        <p:nvSpPr>
          <p:cNvPr id="1468" name="Google Shape;1468;g8c1997cbfd_0_704:notes">
            <a:extLst>
              <a:ext uri="{FF2B5EF4-FFF2-40B4-BE49-F238E27FC236}">
                <a16:creationId xmlns:a16="http://schemas.microsoft.com/office/drawing/2014/main" id="{6CC56512-9294-5F82-505D-231E5F4CA8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a:extLst>
              <a:ext uri="{FF2B5EF4-FFF2-40B4-BE49-F238E27FC236}">
                <a16:creationId xmlns:a16="http://schemas.microsoft.com/office/drawing/2014/main" id="{2DFBF3D8-9B35-00A8-42B6-2A314AFA55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14275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FF9AE4E-0DE2-763D-6FA6-4D69B70942F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3B004EE-F863-CBA0-6AB8-DAC2938414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D3DA439-3E15-BFC7-7139-A4CC9BF7B6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233520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CE50336-43D5-8F21-E04A-756E08A467B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2E880FD-8264-6B54-70F5-69946F9D2A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94B7BF5-8809-2E7B-AE9B-0D205A559D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b="1"/>
              <a:t>目的</a:t>
            </a:r>
          </a:p>
          <a:p>
            <a:pPr>
              <a:buFont typeface="Arial" panose="020B0604020202020204" pitchFamily="34" charset="0"/>
              <a:buChar char="•"/>
            </a:pPr>
            <a:r>
              <a:rPr lang="ja-JP" altLang="en-US"/>
              <a:t>ファイルを</a:t>
            </a:r>
            <a:r>
              <a:rPr lang="en-US" dirty="0"/>
              <a:t>FTP</a:t>
            </a:r>
            <a:r>
              <a:rPr lang="ja-JP" altLang="en-US"/>
              <a:t>サーバーにアップロードする。</a:t>
            </a:r>
          </a:p>
          <a:p>
            <a:pPr>
              <a:buFont typeface="Arial" panose="020B0604020202020204" pitchFamily="34" charset="0"/>
              <a:buChar char="•"/>
            </a:pPr>
            <a:r>
              <a:rPr lang="ja-JP" altLang="en-US"/>
              <a:t>ファイルを</a:t>
            </a:r>
            <a:r>
              <a:rPr lang="en-US" dirty="0"/>
              <a:t>FTP</a:t>
            </a:r>
            <a:r>
              <a:rPr lang="ja-JP" altLang="en-US"/>
              <a:t>サーバーからダウンロードする。</a:t>
            </a:r>
          </a:p>
          <a:p>
            <a:r>
              <a:rPr lang="ja-JP" altLang="en-US" b="1"/>
              <a:t>背景</a:t>
            </a:r>
            <a:r>
              <a:rPr lang="en-US" altLang="ja-JP" b="1" dirty="0"/>
              <a:t>/</a:t>
            </a:r>
            <a:r>
              <a:rPr lang="ja-JP" altLang="en-US" b="1"/>
              <a:t>シナリオ</a:t>
            </a:r>
          </a:p>
          <a:p>
            <a:r>
              <a:rPr lang="ja-JP" altLang="en-US"/>
              <a:t>ファイル転送プロトコル </a:t>
            </a:r>
            <a:r>
              <a:rPr lang="en-US" altLang="ja-JP" dirty="0"/>
              <a:t>(</a:t>
            </a:r>
            <a:r>
              <a:rPr lang="en-US" dirty="0"/>
              <a:t>FTP) </a:t>
            </a:r>
            <a:r>
              <a:rPr lang="ja-JP" altLang="en-US"/>
              <a:t>は、ネットワーク上のクライアントとサーバー間でファイルを転送するために一般的に使用されるアプリケーションです。サーバーは、クライアントが接続してログインし、ファイルを転送できるようにサービスを実行するように設定されています。</a:t>
            </a:r>
            <a:r>
              <a:rPr lang="en-US" dirty="0"/>
              <a:t>FTP</a:t>
            </a:r>
            <a:r>
              <a:rPr lang="ja-JP" altLang="en-US"/>
              <a:t>は、サーバーのコマンドポートとしてポート</a:t>
            </a:r>
            <a:r>
              <a:rPr lang="en-US" altLang="ja-JP" dirty="0"/>
              <a:t>21</a:t>
            </a:r>
            <a:r>
              <a:rPr lang="ja-JP" altLang="en-US"/>
              <a:t>を使用して接続を確立し、データ転送にはポート</a:t>
            </a:r>
            <a:r>
              <a:rPr lang="en-US" altLang="ja-JP" dirty="0"/>
              <a:t>20</a:t>
            </a:r>
            <a:r>
              <a:rPr lang="ja-JP" altLang="en-US"/>
              <a:t>を使用します。</a:t>
            </a:r>
          </a:p>
          <a:p>
            <a:r>
              <a:rPr lang="ja-JP" altLang="en-US"/>
              <a:t>このアクティビティでは、</a:t>
            </a:r>
            <a:r>
              <a:rPr lang="en-US" dirty="0"/>
              <a:t>FTP</a:t>
            </a:r>
            <a:r>
              <a:rPr lang="ja-JP" altLang="en-US"/>
              <a:t>サーバーにファイルをアップロードし、さらに</a:t>
            </a:r>
            <a:r>
              <a:rPr lang="en-US" dirty="0"/>
              <a:t>FTP</a:t>
            </a:r>
            <a:r>
              <a:rPr lang="ja-JP" altLang="en-US"/>
              <a:t>サーバーからファイルをダウンロードします。</a:t>
            </a:r>
          </a:p>
          <a:p>
            <a:r>
              <a:rPr lang="ja-JP" altLang="en-US" b="1"/>
              <a:t>手順</a:t>
            </a:r>
          </a:p>
          <a:p>
            <a:r>
              <a:rPr lang="ja-JP" altLang="en-US" b="1"/>
              <a:t>パート</a:t>
            </a:r>
            <a:r>
              <a:rPr lang="en-US" altLang="ja-JP" b="1" dirty="0"/>
              <a:t>1</a:t>
            </a:r>
            <a:r>
              <a:rPr lang="ja-JP" altLang="en-US" b="1"/>
              <a:t>：ファイルを</a:t>
            </a:r>
            <a:r>
              <a:rPr lang="en-US" b="1" dirty="0"/>
              <a:t>FTP</a:t>
            </a:r>
            <a:r>
              <a:rPr lang="ja-JP" altLang="en-US" b="1"/>
              <a:t>サーバーにアップロードする</a:t>
            </a:r>
            <a:endParaRPr lang="ja-JP" altLang="en-US"/>
          </a:p>
          <a:p>
            <a:r>
              <a:rPr lang="ja-JP" altLang="en-US" b="1"/>
              <a:t>ステップ</a:t>
            </a:r>
            <a:r>
              <a:rPr lang="en-US" altLang="ja-JP" b="1" dirty="0"/>
              <a:t>1</a:t>
            </a:r>
            <a:r>
              <a:rPr lang="ja-JP" altLang="en-US" b="1"/>
              <a:t>：ファイルを見つける</a:t>
            </a:r>
            <a:r>
              <a:rPr lang="ja-JP" altLang="en-US"/>
              <a:t> </a:t>
            </a:r>
            <a:r>
              <a:rPr lang="en-US" dirty="0"/>
              <a:t>a. 「PC-A」</a:t>
            </a:r>
            <a:r>
              <a:rPr lang="ja-JP" altLang="en-US"/>
              <a:t>をクリックします。</a:t>
            </a:r>
            <a:br>
              <a:rPr lang="ja-JP" altLang="en-US"/>
            </a:br>
            <a:r>
              <a:rPr lang="en-US" dirty="0"/>
              <a:t>b. 「Desktop」</a:t>
            </a:r>
            <a:r>
              <a:rPr lang="ja-JP" altLang="en-US"/>
              <a:t>をクリックします。</a:t>
            </a:r>
            <a:br>
              <a:rPr lang="ja-JP" altLang="en-US"/>
            </a:br>
            <a:r>
              <a:rPr lang="en-US" dirty="0"/>
              <a:t>c. 「Command Prompt」</a:t>
            </a:r>
            <a:r>
              <a:rPr lang="ja-JP" altLang="en-US"/>
              <a:t>をクリックします。</a:t>
            </a:r>
            <a:br>
              <a:rPr lang="ja-JP" altLang="en-US"/>
            </a:br>
            <a:r>
              <a:rPr lang="en-US" dirty="0"/>
              <a:t>d. </a:t>
            </a:r>
            <a:r>
              <a:rPr lang="ja-JP" altLang="en-US"/>
              <a:t>プロンプトで「</a:t>
            </a:r>
            <a:r>
              <a:rPr lang="en-US" altLang="ja-JP" dirty="0"/>
              <a:t>?</a:t>
            </a:r>
            <a:r>
              <a:rPr lang="ja-JP" altLang="en-US"/>
              <a:t>」と入力して、使用可能なコマンドを一覧表示します。</a:t>
            </a:r>
            <a:br>
              <a:rPr lang="ja-JP" altLang="en-US"/>
            </a:br>
            <a:r>
              <a:rPr lang="en-US" dirty="0"/>
              <a:t>e. </a:t>
            </a:r>
            <a:r>
              <a:rPr lang="en-US" dirty="0" err="1"/>
              <a:t>dir</a:t>
            </a:r>
            <a:r>
              <a:rPr lang="ja-JP" altLang="en-US"/>
              <a:t>を入力して</a:t>
            </a:r>
            <a:r>
              <a:rPr lang="en-US" dirty="0"/>
              <a:t>PC</a:t>
            </a:r>
            <a:r>
              <a:rPr lang="ja-JP" altLang="en-US"/>
              <a:t>上のファイルを確認します。</a:t>
            </a:r>
            <a:r>
              <a:rPr lang="en-US" dirty="0"/>
              <a:t>C:\</a:t>
            </a:r>
            <a:r>
              <a:rPr lang="ja-JP" altLang="en-US"/>
              <a:t>ディレクトリに</a:t>
            </a:r>
            <a:r>
              <a:rPr lang="en-US" dirty="0" err="1"/>
              <a:t>sampleFile.txt</a:t>
            </a:r>
            <a:r>
              <a:rPr lang="ja-JP" altLang="en-US"/>
              <a:t>ファイルがあることに注目してください。</a:t>
            </a:r>
          </a:p>
          <a:p>
            <a:r>
              <a:rPr lang="en-US" dirty="0"/>
              <a:t>bash</a:t>
            </a:r>
          </a:p>
          <a:p>
            <a:r>
              <a:rPr lang="en-US" dirty="0"/>
              <a:t>Copy code</a:t>
            </a:r>
          </a:p>
          <a:p>
            <a:pPr rtl="0"/>
            <a:r>
              <a:rPr lang="en-US" dirty="0"/>
              <a:t>C:\&gt; </a:t>
            </a:r>
            <a:r>
              <a:rPr lang="en-US" dirty="0" err="1"/>
              <a:t>dir</a:t>
            </a:r>
            <a:r>
              <a:rPr lang="en-US" dirty="0"/>
              <a:t> </a:t>
            </a:r>
          </a:p>
          <a:p>
            <a:r>
              <a:rPr lang="ja-JP" altLang="en-US" b="1"/>
              <a:t>ステップ</a:t>
            </a:r>
            <a:r>
              <a:rPr lang="en-US" altLang="ja-JP" b="1" dirty="0"/>
              <a:t>2</a:t>
            </a:r>
            <a:r>
              <a:rPr lang="ja-JP" altLang="en-US" b="1"/>
              <a:t>：</a:t>
            </a:r>
            <a:r>
              <a:rPr lang="en-US" b="1" dirty="0"/>
              <a:t>FTP</a:t>
            </a:r>
            <a:r>
              <a:rPr lang="ja-JP" altLang="en-US" b="1"/>
              <a:t>サーバーに接続する</a:t>
            </a:r>
            <a:r>
              <a:rPr lang="ja-JP" altLang="en-US"/>
              <a:t> </a:t>
            </a:r>
            <a:r>
              <a:rPr lang="en-US" dirty="0"/>
              <a:t>a. 209.165.200.226</a:t>
            </a:r>
            <a:r>
              <a:rPr lang="ja-JP" altLang="en-US"/>
              <a:t>または</a:t>
            </a:r>
            <a:r>
              <a:rPr lang="en-US" dirty="0" err="1"/>
              <a:t>ftp.pka</a:t>
            </a:r>
            <a:r>
              <a:rPr lang="ja-JP" altLang="en-US"/>
              <a:t>に</a:t>
            </a:r>
            <a:r>
              <a:rPr lang="en-US" dirty="0"/>
              <a:t>FTP</a:t>
            </a:r>
            <a:r>
              <a:rPr lang="ja-JP" altLang="en-US"/>
              <a:t>で接続します。</a:t>
            </a:r>
          </a:p>
          <a:p>
            <a:r>
              <a:rPr lang="en-US" dirty="0" err="1"/>
              <a:t>makefile</a:t>
            </a:r>
            <a:endParaRPr lang="en-US" dirty="0"/>
          </a:p>
          <a:p>
            <a:r>
              <a:rPr lang="en-US" dirty="0"/>
              <a:t>Copy code</a:t>
            </a:r>
          </a:p>
          <a:p>
            <a:pPr rtl="0"/>
            <a:r>
              <a:rPr lang="en-US" dirty="0"/>
              <a:t>C:\&gt; ftp 209.165.200.226 </a:t>
            </a:r>
          </a:p>
          <a:p>
            <a:r>
              <a:rPr lang="en-US" dirty="0"/>
              <a:t>b. </a:t>
            </a:r>
            <a:r>
              <a:rPr lang="ja-JP" altLang="en-US"/>
              <a:t>ユーザー名</a:t>
            </a:r>
            <a:r>
              <a:rPr lang="en-US" dirty="0"/>
              <a:t>student</a:t>
            </a:r>
            <a:r>
              <a:rPr lang="ja-JP" altLang="en-US"/>
              <a:t>とパスワード</a:t>
            </a:r>
            <a:r>
              <a:rPr lang="en-US" dirty="0"/>
              <a:t>class</a:t>
            </a:r>
            <a:r>
              <a:rPr lang="ja-JP" altLang="en-US"/>
              <a:t>を入力してアクセスします。</a:t>
            </a:r>
          </a:p>
          <a:p>
            <a:r>
              <a:rPr lang="ja-JP" altLang="en-US" b="1"/>
              <a:t>ステップ</a:t>
            </a:r>
            <a:r>
              <a:rPr lang="en-US" altLang="ja-JP" b="1" dirty="0"/>
              <a:t>3</a:t>
            </a:r>
            <a:r>
              <a:rPr lang="ja-JP" altLang="en-US" b="1"/>
              <a:t>：ファイルを</a:t>
            </a:r>
            <a:r>
              <a:rPr lang="en-US" b="1" dirty="0"/>
              <a:t>FTP</a:t>
            </a:r>
            <a:r>
              <a:rPr lang="ja-JP" altLang="en-US" b="1"/>
              <a:t>サーバーにアップロードする</a:t>
            </a:r>
            <a:r>
              <a:rPr lang="ja-JP" altLang="en-US"/>
              <a:t> </a:t>
            </a:r>
            <a:r>
              <a:rPr lang="en-US" dirty="0"/>
              <a:t>a. FTP</a:t>
            </a:r>
            <a:r>
              <a:rPr lang="ja-JP" altLang="en-US"/>
              <a:t>クライアントで利用できるコマンドを確認するために「</a:t>
            </a:r>
            <a:r>
              <a:rPr lang="en-US" altLang="ja-JP" dirty="0"/>
              <a:t>?</a:t>
            </a:r>
            <a:r>
              <a:rPr lang="ja-JP" altLang="en-US"/>
              <a:t>」を入力します。</a:t>
            </a:r>
            <a:br>
              <a:rPr lang="ja-JP" altLang="en-US"/>
            </a:br>
            <a:r>
              <a:rPr lang="en-US" dirty="0"/>
              <a:t>b. </a:t>
            </a:r>
            <a:r>
              <a:rPr lang="en-US" dirty="0" err="1"/>
              <a:t>dir</a:t>
            </a:r>
            <a:r>
              <a:rPr lang="ja-JP" altLang="en-US"/>
              <a:t>を入力して、サーバー上のファイルを確認します。</a:t>
            </a:r>
            <a:br>
              <a:rPr lang="ja-JP" altLang="en-US"/>
            </a:br>
            <a:r>
              <a:rPr lang="en-US" dirty="0"/>
              <a:t>c. put </a:t>
            </a:r>
            <a:r>
              <a:rPr lang="en-US" dirty="0" err="1"/>
              <a:t>sampleFile.txt</a:t>
            </a:r>
            <a:r>
              <a:rPr lang="ja-JP" altLang="en-US"/>
              <a:t>と入力して、ファイルをサーバーに送信します。</a:t>
            </a:r>
            <a:br>
              <a:rPr lang="ja-JP" altLang="en-US"/>
            </a:br>
            <a:r>
              <a:rPr lang="en-US" dirty="0"/>
              <a:t>d. </a:t>
            </a:r>
            <a:r>
              <a:rPr lang="en-US" dirty="0" err="1"/>
              <a:t>dir</a:t>
            </a:r>
            <a:r>
              <a:rPr lang="ja-JP" altLang="en-US"/>
              <a:t>コマンドを再度使用して、</a:t>
            </a:r>
            <a:r>
              <a:rPr lang="en-US" dirty="0"/>
              <a:t>FTP</a:t>
            </a:r>
            <a:r>
              <a:rPr lang="ja-JP" altLang="en-US"/>
              <a:t>サーバーにファイルがアップロードされたことを確認します。</a:t>
            </a:r>
          </a:p>
          <a:p>
            <a:r>
              <a:rPr lang="ja-JP" altLang="en-US" b="1"/>
              <a:t>パート</a:t>
            </a:r>
            <a:r>
              <a:rPr lang="en-US" altLang="ja-JP" b="1" dirty="0"/>
              <a:t>2</a:t>
            </a:r>
            <a:r>
              <a:rPr lang="ja-JP" altLang="en-US" b="1"/>
              <a:t>：</a:t>
            </a:r>
            <a:r>
              <a:rPr lang="en-US" b="1" dirty="0"/>
              <a:t>FTP</a:t>
            </a:r>
            <a:r>
              <a:rPr lang="ja-JP" altLang="en-US" b="1"/>
              <a:t>サーバーからファイルをダウンロードする</a:t>
            </a:r>
            <a:endParaRPr lang="ja-JP" altLang="en-US"/>
          </a:p>
          <a:p>
            <a:r>
              <a:rPr lang="ja-JP" altLang="en-US" b="1"/>
              <a:t>ステップ</a:t>
            </a:r>
            <a:r>
              <a:rPr lang="en-US" altLang="ja-JP" b="1" dirty="0"/>
              <a:t>1</a:t>
            </a:r>
            <a:r>
              <a:rPr lang="ja-JP" altLang="en-US" b="1"/>
              <a:t>：</a:t>
            </a:r>
            <a:r>
              <a:rPr lang="en-US" b="1" dirty="0"/>
              <a:t>FTP</a:t>
            </a:r>
            <a:r>
              <a:rPr lang="ja-JP" altLang="en-US" b="1"/>
              <a:t>サーバー上でファイル名を変更する</a:t>
            </a:r>
            <a:r>
              <a:rPr lang="ja-JP" altLang="en-US"/>
              <a:t> </a:t>
            </a:r>
            <a:r>
              <a:rPr lang="en-US" dirty="0"/>
              <a:t>a. ftp&gt;</a:t>
            </a:r>
            <a:r>
              <a:rPr lang="ja-JP" altLang="en-US"/>
              <a:t>プロンプトで</a:t>
            </a:r>
            <a:r>
              <a:rPr lang="en-US" dirty="0" err="1"/>
              <a:t>sampleFile.txt</a:t>
            </a:r>
            <a:r>
              <a:rPr lang="ja-JP" altLang="en-US"/>
              <a:t>を</a:t>
            </a:r>
            <a:r>
              <a:rPr lang="en-US" dirty="0" err="1"/>
              <a:t>sampleFile_FTP.txt</a:t>
            </a:r>
            <a:r>
              <a:rPr lang="ja-JP" altLang="en-US"/>
              <a:t>にリネームします。</a:t>
            </a:r>
          </a:p>
          <a:p>
            <a:r>
              <a:rPr lang="en-US" dirty="0" err="1"/>
              <a:t>lua</a:t>
            </a:r>
            <a:endParaRPr lang="en-US" dirty="0"/>
          </a:p>
          <a:p>
            <a:r>
              <a:rPr lang="en-US" dirty="0"/>
              <a:t>Copy code</a:t>
            </a:r>
          </a:p>
          <a:p>
            <a:pPr rtl="0"/>
            <a:r>
              <a:rPr lang="en-US" dirty="0"/>
              <a:t>ftp&gt; rename </a:t>
            </a:r>
            <a:r>
              <a:rPr lang="en-US" dirty="0" err="1"/>
              <a:t>sampleFile.txt</a:t>
            </a:r>
            <a:r>
              <a:rPr lang="en-US" dirty="0"/>
              <a:t> </a:t>
            </a:r>
            <a:r>
              <a:rPr lang="en-US" dirty="0" err="1"/>
              <a:t>sampleFile_FTP.txt</a:t>
            </a:r>
            <a:r>
              <a:rPr lang="en-US" dirty="0"/>
              <a:t> </a:t>
            </a:r>
          </a:p>
          <a:p>
            <a:r>
              <a:rPr lang="en-US" dirty="0"/>
              <a:t>b. </a:t>
            </a:r>
            <a:r>
              <a:rPr lang="en-US" dirty="0" err="1"/>
              <a:t>dir</a:t>
            </a:r>
            <a:r>
              <a:rPr lang="ja-JP" altLang="en-US"/>
              <a:t>を入力して、ファイルがリネームされたことを確認します。</a:t>
            </a:r>
          </a:p>
          <a:p>
            <a:r>
              <a:rPr lang="ja-JP" altLang="en-US" b="1"/>
              <a:t>ステップ</a:t>
            </a:r>
            <a:r>
              <a:rPr lang="en-US" altLang="ja-JP" b="1" dirty="0"/>
              <a:t>2</a:t>
            </a:r>
            <a:r>
              <a:rPr lang="ja-JP" altLang="en-US" b="1"/>
              <a:t>：</a:t>
            </a:r>
            <a:r>
              <a:rPr lang="en-US" b="1" dirty="0"/>
              <a:t>FTP</a:t>
            </a:r>
            <a:r>
              <a:rPr lang="ja-JP" altLang="en-US" b="1"/>
              <a:t>サーバーからファイルをダウンロードする</a:t>
            </a:r>
            <a:r>
              <a:rPr lang="ja-JP" altLang="en-US"/>
              <a:t> </a:t>
            </a:r>
            <a:r>
              <a:rPr lang="en-US" dirty="0"/>
              <a:t>a. get </a:t>
            </a:r>
            <a:r>
              <a:rPr lang="en-US" dirty="0" err="1"/>
              <a:t>sampleFile_FTP.txt</a:t>
            </a:r>
            <a:r>
              <a:rPr lang="ja-JP" altLang="en-US"/>
              <a:t>コマンドを入力して、サーバーからファイルを取得します。</a:t>
            </a:r>
            <a:br>
              <a:rPr lang="ja-JP" altLang="en-US"/>
            </a:br>
            <a:r>
              <a:rPr lang="en-US" dirty="0"/>
              <a:t>b. </a:t>
            </a:r>
            <a:r>
              <a:rPr lang="ja-JP" altLang="en-US"/>
              <a:t>作業が終わったら</a:t>
            </a:r>
            <a:r>
              <a:rPr lang="en-US" dirty="0"/>
              <a:t>quit</a:t>
            </a:r>
            <a:r>
              <a:rPr lang="ja-JP" altLang="en-US"/>
              <a:t>と入力して</a:t>
            </a:r>
            <a:r>
              <a:rPr lang="en-US" dirty="0"/>
              <a:t>FTP</a:t>
            </a:r>
            <a:r>
              <a:rPr lang="ja-JP" altLang="en-US"/>
              <a:t>クライアントを終了します。</a:t>
            </a:r>
            <a:br>
              <a:rPr lang="ja-JP" altLang="en-US"/>
            </a:br>
            <a:r>
              <a:rPr lang="en-US" dirty="0"/>
              <a:t>c. PC</a:t>
            </a:r>
            <a:r>
              <a:rPr lang="ja-JP" altLang="en-US"/>
              <a:t>上のディレクトリの内容を再度表示し、</a:t>
            </a:r>
            <a:r>
              <a:rPr lang="en-US" dirty="0"/>
              <a:t>FTP</a:t>
            </a:r>
            <a:r>
              <a:rPr lang="ja-JP" altLang="en-US"/>
              <a:t>サーバーからのファイルを確認します。</a:t>
            </a:r>
          </a:p>
          <a:p>
            <a:r>
              <a:rPr lang="ja-JP" altLang="en-US" b="1"/>
              <a:t>ステップ</a:t>
            </a:r>
            <a:r>
              <a:rPr lang="en-US" altLang="ja-JP" b="1" dirty="0"/>
              <a:t>3</a:t>
            </a:r>
            <a:r>
              <a:rPr lang="ja-JP" altLang="en-US" b="1"/>
              <a:t>：</a:t>
            </a:r>
            <a:r>
              <a:rPr lang="en-US" b="1" dirty="0"/>
              <a:t>FTP</a:t>
            </a:r>
            <a:r>
              <a:rPr lang="ja-JP" altLang="en-US" b="1"/>
              <a:t>サーバーからファイルを削除する</a:t>
            </a:r>
            <a:r>
              <a:rPr lang="ja-JP" altLang="en-US"/>
              <a:t> </a:t>
            </a:r>
            <a:r>
              <a:rPr lang="en-US" dirty="0"/>
              <a:t>a. </a:t>
            </a:r>
            <a:r>
              <a:rPr lang="ja-JP" altLang="en-US"/>
              <a:t>再度</a:t>
            </a:r>
            <a:r>
              <a:rPr lang="en-US" dirty="0"/>
              <a:t>FTP</a:t>
            </a:r>
            <a:r>
              <a:rPr lang="ja-JP" altLang="en-US"/>
              <a:t>サーバーにログインし、</a:t>
            </a:r>
            <a:r>
              <a:rPr lang="en-US" dirty="0" err="1"/>
              <a:t>sampleFile_FTP.txt</a:t>
            </a:r>
            <a:r>
              <a:rPr lang="ja-JP" altLang="en-US"/>
              <a:t>ファイルを削除します。</a:t>
            </a:r>
            <a:br>
              <a:rPr lang="ja-JP" altLang="en-US"/>
            </a:br>
            <a:r>
              <a:rPr lang="en-US" dirty="0"/>
              <a:t>b. </a:t>
            </a:r>
            <a:r>
              <a:rPr lang="en-US" dirty="0" err="1"/>
              <a:t>sampleFile_FTP.txt</a:t>
            </a:r>
            <a:r>
              <a:rPr lang="ja-JP" altLang="en-US"/>
              <a:t>を削除するためのコマンドを入力します。</a:t>
            </a:r>
          </a:p>
          <a:p>
            <a:r>
              <a:rPr lang="ja-JP" altLang="en-US" b="1"/>
              <a:t>質問</a:t>
            </a:r>
            <a:r>
              <a:rPr lang="en-US" altLang="ja-JP" dirty="0"/>
              <a:t>: </a:t>
            </a:r>
            <a:r>
              <a:rPr lang="en-US" dirty="0"/>
              <a:t>FTP</a:t>
            </a:r>
            <a:r>
              <a:rPr lang="ja-JP" altLang="en-US"/>
              <a:t>サーバーからファイルを削除するために使用したコマンドは何ですか？</a:t>
            </a:r>
          </a:p>
          <a:p>
            <a:r>
              <a:rPr lang="en-US" dirty="0"/>
              <a:t>c. </a:t>
            </a:r>
            <a:r>
              <a:rPr lang="ja-JP" altLang="en-US"/>
              <a:t>完了したら</a:t>
            </a:r>
            <a:r>
              <a:rPr lang="en-US" dirty="0"/>
              <a:t>quit</a:t>
            </a:r>
            <a:r>
              <a:rPr lang="ja-JP" altLang="en-US"/>
              <a:t>と入力して</a:t>
            </a:r>
            <a:r>
              <a:rPr lang="en-US" dirty="0"/>
              <a:t>FTP</a:t>
            </a:r>
            <a:r>
              <a:rPr lang="ja-JP" altLang="en-US"/>
              <a:t>クライアントを終了します。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33993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19948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BD32194-017A-B0A6-D32E-7E8805699BE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AF9D2DD-EB09-E499-74A8-EEA88A7547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4C06AAC-62AD-DEAE-3977-17F1C2548A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2354135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AC7B4E0-790F-BBD9-872D-FE607F254F8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5E1EB58-A7BD-8EAF-6B53-06E34BCD2D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587F4E4D-7C11-AA3F-58FF-CC28CE7133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Telnet</a:t>
            </a:r>
            <a:r>
              <a:rPr lang="ja-JP" altLang="en-US"/>
              <a:t>または</a:t>
            </a:r>
            <a:r>
              <a:rPr lang="en-US" dirty="0"/>
              <a:t>SSH</a:t>
            </a:r>
            <a:r>
              <a:rPr lang="ja-JP" altLang="en-US"/>
              <a:t>を使用してリモートでサーバーにアクセスする方法をデモンストレーションします。ここで使用しているソフトウェアは「</a:t>
            </a:r>
            <a:r>
              <a:rPr lang="en-US" dirty="0"/>
              <a:t>Tera Term」</a:t>
            </a:r>
            <a:r>
              <a:rPr lang="ja-JP" altLang="en-US"/>
              <a:t>と呼ばれ、</a:t>
            </a:r>
            <a:r>
              <a:rPr lang="en-US" dirty="0"/>
              <a:t>Telnet</a:t>
            </a:r>
            <a:r>
              <a:rPr lang="ja-JP" altLang="en-US"/>
              <a:t>や</a:t>
            </a:r>
            <a:r>
              <a:rPr lang="en-US" dirty="0"/>
              <a:t>SSH</a:t>
            </a:r>
            <a:r>
              <a:rPr lang="ja-JP" altLang="en-US"/>
              <a:t>を利用できます。</a:t>
            </a:r>
            <a:r>
              <a:rPr lang="en-US" dirty="0"/>
              <a:t>Telnet</a:t>
            </a:r>
            <a:r>
              <a:rPr lang="ja-JP" altLang="en-US"/>
              <a:t>と</a:t>
            </a:r>
            <a:r>
              <a:rPr lang="en-US" dirty="0"/>
              <a:t>SSH</a:t>
            </a:r>
            <a:r>
              <a:rPr lang="ja-JP" altLang="en-US"/>
              <a:t>は、別のデバイス（サーバー）にリモートでアクセスし、まるでそのデバイスの前に座って操作しているかのように使うことができます。今回はより安全な</a:t>
            </a:r>
            <a:r>
              <a:rPr lang="en-US" dirty="0"/>
              <a:t>SSH</a:t>
            </a:r>
            <a:r>
              <a:rPr lang="ja-JP" altLang="en-US"/>
              <a:t>を使用します。ホスト名には「</a:t>
            </a:r>
            <a:r>
              <a:rPr lang="en-US" dirty="0"/>
              <a:t>OS </a:t>
            </a:r>
            <a:r>
              <a:rPr lang="en-US" dirty="0" err="1"/>
              <a:t>lab.cis.cabrio.edu</a:t>
            </a:r>
            <a:r>
              <a:rPr lang="en-US" dirty="0"/>
              <a:t>」</a:t>
            </a:r>
            <a:r>
              <a:rPr lang="ja-JP" altLang="en-US"/>
              <a:t>と入力しました。</a:t>
            </a:r>
          </a:p>
          <a:p>
            <a:r>
              <a:rPr lang="ja-JP" altLang="en-US"/>
              <a:t>このホスト名は</a:t>
            </a:r>
            <a:r>
              <a:rPr lang="en-US" dirty="0"/>
              <a:t>IP</a:t>
            </a:r>
            <a:r>
              <a:rPr lang="ja-JP" altLang="en-US"/>
              <a:t>アドレスでも構いません。これは私が教えている</a:t>
            </a:r>
            <a:r>
              <a:rPr lang="en-US" dirty="0"/>
              <a:t>Cabrillo College</a:t>
            </a:r>
            <a:r>
              <a:rPr lang="ja-JP" altLang="en-US"/>
              <a:t>のサーバー名です。</a:t>
            </a:r>
            <a:r>
              <a:rPr lang="en-US" dirty="0"/>
              <a:t>SSH</a:t>
            </a:r>
            <a:r>
              <a:rPr lang="ja-JP" altLang="en-US"/>
              <a:t>が選択されている状態で「</a:t>
            </a:r>
            <a:r>
              <a:rPr lang="en-US" dirty="0"/>
              <a:t>OK」</a:t>
            </a:r>
            <a:r>
              <a:rPr lang="ja-JP" altLang="en-US"/>
              <a:t>をクリックします。ユーザー名とパスワードの入力が求められるので、ユーザー名「</a:t>
            </a:r>
            <a:r>
              <a:rPr lang="en-US" dirty="0"/>
              <a:t>Rick」</a:t>
            </a:r>
            <a:r>
              <a:rPr lang="ja-JP" altLang="en-US"/>
              <a:t>とパスワードを入力し、「</a:t>
            </a:r>
            <a:r>
              <a:rPr lang="en-US" dirty="0"/>
              <a:t>OK」</a:t>
            </a:r>
            <a:r>
              <a:rPr lang="ja-JP" altLang="en-US"/>
              <a:t>をクリックします。このようにして、私の学校</a:t>
            </a:r>
            <a:r>
              <a:rPr lang="en-US" dirty="0"/>
              <a:t>Cabrillo College</a:t>
            </a:r>
            <a:r>
              <a:rPr lang="ja-JP" altLang="en-US"/>
              <a:t>にあるサーバー「</a:t>
            </a:r>
            <a:r>
              <a:rPr lang="en-US" dirty="0"/>
              <a:t>Opus」</a:t>
            </a:r>
            <a:r>
              <a:rPr lang="ja-JP" altLang="en-US"/>
              <a:t>にリモートで接続しました。これにより、まるでそのコンピュータの前に座って操作しているかのように、遠く離れた場所からコマンドを入力している状態になっています。</a:t>
            </a:r>
          </a:p>
          <a:p>
            <a:r>
              <a:rPr lang="en-US" b="1" dirty="0"/>
              <a:t>Summary:</a:t>
            </a:r>
          </a:p>
          <a:p>
            <a:pPr>
              <a:buFont typeface="Arial" panose="020B0604020202020204" pitchFamily="34" charset="0"/>
              <a:buChar char="•"/>
            </a:pPr>
            <a:r>
              <a:rPr lang="en-US" dirty="0"/>
              <a:t>Telnet</a:t>
            </a:r>
            <a:r>
              <a:rPr lang="ja-JP" altLang="en-US"/>
              <a:t>と</a:t>
            </a:r>
            <a:r>
              <a:rPr lang="en-US" dirty="0"/>
              <a:t>SSH</a:t>
            </a:r>
            <a:r>
              <a:rPr lang="ja-JP" altLang="en-US"/>
              <a:t>はリモートでサーバーにアクセスできるツール。</a:t>
            </a:r>
          </a:p>
          <a:p>
            <a:pPr>
              <a:buFont typeface="Arial" panose="020B0604020202020204" pitchFamily="34" charset="0"/>
              <a:buChar char="•"/>
            </a:pPr>
            <a:r>
              <a:rPr lang="en-US" dirty="0"/>
              <a:t>Tera Term</a:t>
            </a:r>
            <a:r>
              <a:rPr lang="ja-JP" altLang="en-US"/>
              <a:t>を使用して</a:t>
            </a:r>
            <a:r>
              <a:rPr lang="en-US" dirty="0"/>
              <a:t>SSH（</a:t>
            </a:r>
            <a:r>
              <a:rPr lang="ja-JP" altLang="en-US"/>
              <a:t>より安全な接続方法）で</a:t>
            </a:r>
            <a:r>
              <a:rPr lang="en-US" dirty="0"/>
              <a:t>Cabrillo College</a:t>
            </a:r>
            <a:r>
              <a:rPr lang="ja-JP" altLang="en-US"/>
              <a:t>のサーバーに接続する方法を説明。</a:t>
            </a:r>
          </a:p>
          <a:p>
            <a:pPr>
              <a:buFont typeface="Arial" panose="020B0604020202020204" pitchFamily="34" charset="0"/>
              <a:buChar char="•"/>
            </a:pPr>
            <a:r>
              <a:rPr lang="ja-JP" altLang="en-US"/>
              <a:t>リモート接続後、実際にそのデバイスに座っているかのように操作が可能。</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7388202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44B1B73E-DE9B-8843-9C7D-BAF22CA9F44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90FA4C5-6B5C-55B3-FB05-E3DCB67ABE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B029EA9-626E-1FC9-8EFC-F97DD149CA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16.6.2 Telnet</a:t>
            </a:r>
          </a:p>
          <a:p>
            <a:r>
              <a:rPr lang="ja-JP" altLang="en-US"/>
              <a:t>高度なグラフィカルインターフェースを持つデスクトップコンピュータが登場するずっと前、人々は主にテキストベースのシステムを使用していました。これらは多くの場合、中央のコンピュータに物理的に接続された表示端末でした。ネットワークが利用可能になった後、人々は直接接続された端末と同様の方法でリモートからコンピュータシステムにアクセスする方法が必要になりました。</a:t>
            </a:r>
          </a:p>
          <a:p>
            <a:r>
              <a:rPr lang="en-US" dirty="0"/>
              <a:t>Telnet</a:t>
            </a:r>
            <a:r>
              <a:rPr lang="ja-JP" altLang="en-US"/>
              <a:t>は、そのニーズを満たすために開発されました。</a:t>
            </a:r>
            <a:r>
              <a:rPr lang="en-US" dirty="0"/>
              <a:t>Telnet</a:t>
            </a:r>
            <a:r>
              <a:rPr lang="ja-JP" altLang="en-US"/>
              <a:t>は</a:t>
            </a:r>
            <a:r>
              <a:rPr lang="en-US" altLang="ja-JP" dirty="0"/>
              <a:t>1970</a:t>
            </a:r>
            <a:r>
              <a:rPr lang="ja-JP" altLang="en-US"/>
              <a:t>年代初頭に遡り、</a:t>
            </a:r>
            <a:r>
              <a:rPr lang="en-US" dirty="0"/>
              <a:t>TCP/IP</a:t>
            </a:r>
            <a:r>
              <a:rPr lang="ja-JP" altLang="en-US"/>
              <a:t>スイートのアプリケーション層プロトコルおよびサービスの中でも最も古いものの</a:t>
            </a:r>
            <a:r>
              <a:rPr lang="en-US" altLang="ja-JP" dirty="0"/>
              <a:t>1</a:t>
            </a:r>
            <a:r>
              <a:rPr lang="ja-JP" altLang="en-US"/>
              <a:t>つです。</a:t>
            </a:r>
            <a:r>
              <a:rPr lang="en-US" dirty="0"/>
              <a:t>Telnet</a:t>
            </a:r>
            <a:r>
              <a:rPr lang="ja-JP" altLang="en-US"/>
              <a:t>は、データネットワーク上でテキストベースの端末デバイスをエミュレートする標準的な方法を提供します。このプロトコル自体と、プロトコルを実装するクライアントソフトウェアの両方が一般的に「</a:t>
            </a:r>
            <a:r>
              <a:rPr lang="en-US" dirty="0"/>
              <a:t>Telnet」</a:t>
            </a:r>
            <a:r>
              <a:rPr lang="ja-JP" altLang="en-US"/>
              <a:t>と呼ばれます。</a:t>
            </a:r>
            <a:r>
              <a:rPr lang="en-US" dirty="0"/>
              <a:t>Telnet</a:t>
            </a:r>
            <a:r>
              <a:rPr lang="ja-JP" altLang="en-US"/>
              <a:t>サーバーは</a:t>
            </a:r>
            <a:r>
              <a:rPr lang="en-US" dirty="0"/>
              <a:t>TCP</a:t>
            </a:r>
            <a:r>
              <a:rPr lang="ja-JP" altLang="en-US"/>
              <a:t>ポート</a:t>
            </a:r>
            <a:r>
              <a:rPr lang="en-US" altLang="ja-JP" dirty="0"/>
              <a:t>23</a:t>
            </a:r>
            <a:r>
              <a:rPr lang="ja-JP" altLang="en-US"/>
              <a:t>でクライアントの要求を待ち受けます。</a:t>
            </a:r>
          </a:p>
          <a:p>
            <a:r>
              <a:rPr lang="en-US" dirty="0"/>
              <a:t>Telnet</a:t>
            </a:r>
            <a:r>
              <a:rPr lang="ja-JP" altLang="en-US"/>
              <a:t>を使用した接続は「仮想端末（</a:t>
            </a:r>
            <a:r>
              <a:rPr lang="en-US" dirty="0" err="1"/>
              <a:t>vty</a:t>
            </a:r>
            <a:r>
              <a:rPr lang="en-US" dirty="0"/>
              <a:t>）</a:t>
            </a:r>
            <a:r>
              <a:rPr lang="ja-JP" altLang="en-US"/>
              <a:t>セッション」または「接続」と呼ばれます。物理デバイスを使わずにソフトウェアで仮想デバイスを作成し、サーバーのコマンドラインインターフェース（</a:t>
            </a:r>
            <a:r>
              <a:rPr lang="en-US" dirty="0"/>
              <a:t>CLI）</a:t>
            </a:r>
            <a:r>
              <a:rPr lang="ja-JP" altLang="en-US"/>
              <a:t>にアクセスする端末セッションの機能を提供します。</a:t>
            </a:r>
          </a:p>
          <a:p>
            <a:r>
              <a:rPr lang="ja-JP" altLang="en-US"/>
              <a:t>図では、クライアントが</a:t>
            </a:r>
            <a:r>
              <a:rPr lang="en-US" dirty="0"/>
              <a:t>Telnet</a:t>
            </a:r>
            <a:r>
              <a:rPr lang="ja-JP" altLang="en-US"/>
              <a:t>経由でサーバーにリモート接続しています。クライアントは、サーバーに直接接続されたかのようにコマンドを実行できるようになります。</a:t>
            </a:r>
          </a:p>
          <a:p>
            <a:r>
              <a:rPr lang="ja-JP" altLang="en-US" b="1"/>
              <a:t>注</a:t>
            </a:r>
            <a:r>
              <a:rPr lang="en-US" altLang="ja-JP" b="1" dirty="0"/>
              <a:t>:</a:t>
            </a:r>
            <a:r>
              <a:rPr lang="ja-JP" altLang="en-US"/>
              <a:t> </a:t>
            </a:r>
            <a:r>
              <a:rPr lang="en-US" dirty="0"/>
              <a:t>Telnet</a:t>
            </a:r>
            <a:r>
              <a:rPr lang="ja-JP" altLang="en-US"/>
              <a:t>はセキュアなプロトコルとはみなされていません。多くの環境では</a:t>
            </a:r>
            <a:r>
              <a:rPr lang="en-US" dirty="0"/>
              <a:t>Telnet</a:t>
            </a:r>
            <a:r>
              <a:rPr lang="ja-JP" altLang="en-US"/>
              <a:t>の代わりに</a:t>
            </a:r>
            <a:r>
              <a:rPr lang="en-US" dirty="0"/>
              <a:t>SSH</a:t>
            </a:r>
            <a:r>
              <a:rPr lang="ja-JP" altLang="en-US"/>
              <a:t>を使用することが推奨されます。このコースのいくつかの例では、設定の簡易性から</a:t>
            </a:r>
            <a:r>
              <a:rPr lang="en-US" dirty="0"/>
              <a:t>Telnet</a:t>
            </a:r>
            <a:r>
              <a:rPr lang="ja-JP" altLang="en-US"/>
              <a:t>が使用されています。</a:t>
            </a:r>
          </a:p>
          <a:p>
            <a:r>
              <a:rPr lang="en-US" b="1" dirty="0"/>
              <a:t>Summary:</a:t>
            </a:r>
          </a:p>
          <a:p>
            <a:pPr>
              <a:buFont typeface="Arial" panose="020B0604020202020204" pitchFamily="34" charset="0"/>
              <a:buChar char="•"/>
            </a:pPr>
            <a:r>
              <a:rPr lang="en-US" dirty="0"/>
              <a:t>Telnet</a:t>
            </a:r>
            <a:r>
              <a:rPr lang="ja-JP" altLang="en-US"/>
              <a:t>はリモートアクセスのための初期のプロトコルで、</a:t>
            </a:r>
            <a:r>
              <a:rPr lang="en-US" dirty="0"/>
              <a:t>TCP</a:t>
            </a:r>
            <a:r>
              <a:rPr lang="ja-JP" altLang="en-US"/>
              <a:t>ポート</a:t>
            </a:r>
            <a:r>
              <a:rPr lang="en-US" altLang="ja-JP" dirty="0"/>
              <a:t>23</a:t>
            </a:r>
            <a:r>
              <a:rPr lang="ja-JP" altLang="en-US"/>
              <a:t>を使用して仮想端末セッション（</a:t>
            </a:r>
            <a:r>
              <a:rPr lang="en-US" dirty="0" err="1"/>
              <a:t>vty</a:t>
            </a:r>
            <a:r>
              <a:rPr lang="en-US" dirty="0"/>
              <a:t>）</a:t>
            </a:r>
            <a:r>
              <a:rPr lang="ja-JP" altLang="en-US"/>
              <a:t>を提供。</a:t>
            </a:r>
          </a:p>
          <a:p>
            <a:pPr>
              <a:buFont typeface="Arial" panose="020B0604020202020204" pitchFamily="34" charset="0"/>
              <a:buChar char="•"/>
            </a:pPr>
            <a:r>
              <a:rPr lang="ja-JP" altLang="en-US"/>
              <a:t>ネットワーク上でテキストベースの端末をエミュレートし、コマンドラインインターフェースにアクセス可能。</a:t>
            </a:r>
          </a:p>
          <a:p>
            <a:pPr>
              <a:buFont typeface="Arial" panose="020B0604020202020204" pitchFamily="34" charset="0"/>
              <a:buChar char="•"/>
            </a:pPr>
            <a:r>
              <a:rPr lang="ja-JP" altLang="en-US"/>
              <a:t>セキュリティ上の理由から、現代では</a:t>
            </a:r>
            <a:r>
              <a:rPr lang="en-US" dirty="0"/>
              <a:t>SSH</a:t>
            </a:r>
            <a:r>
              <a:rPr lang="ja-JP" altLang="en-US"/>
              <a:t>が推奨される。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3394032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0D402AF-35C3-5148-026A-A0EF44EE246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B398D84-0A0C-2D53-1D37-C95AB9B77F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397C9F4-2C4E-AFC7-5177-F66AF45155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142595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6E2D7A69-022F-3A78-92FC-03F92647285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8D0FD56-0C0F-64A7-7531-AC838EF4A9D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F44C13B-2107-E7C1-3D73-4802342365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16.6.3 Telnet</a:t>
            </a:r>
            <a:r>
              <a:rPr lang="ja-JP" altLang="en-US" b="1"/>
              <a:t>のセキュリティ問題</a:t>
            </a:r>
          </a:p>
          <a:p>
            <a:r>
              <a:rPr lang="en-US" dirty="0"/>
              <a:t>Telnet</a:t>
            </a:r>
            <a:r>
              <a:rPr lang="ja-JP" altLang="en-US"/>
              <a:t>接続が確立されると、ユーザーはサーバー上で許可された任意の操作を実行でき、あたかもサーバー自体のコマンドラインセッションを使用しているかのように操作できます。許可があれば、プロセスの開始や停止、デバイスの設定、システムのシャットダウンさえ行うことが可能です。</a:t>
            </a:r>
          </a:p>
          <a:p>
            <a:r>
              <a:rPr lang="ja-JP" altLang="en-US"/>
              <a:t>しかし、</a:t>
            </a:r>
            <a:r>
              <a:rPr lang="en-US" dirty="0"/>
              <a:t>Telnet</a:t>
            </a:r>
            <a:r>
              <a:rPr lang="ja-JP" altLang="en-US"/>
              <a:t>プロトコルはユーザーのログインを必要とするものの、暗号化されたデータ転送はサポートしていません。</a:t>
            </a:r>
            <a:r>
              <a:rPr lang="en-US" dirty="0"/>
              <a:t>Telnet</a:t>
            </a:r>
            <a:r>
              <a:rPr lang="ja-JP" altLang="en-US"/>
              <a:t>セッション中に交換されるすべてのデータは、ネットワーク上で平文（プレーンテキスト）として転送されます。つまり、データが簡単に傍受されて解読される可能性があるということです。</a:t>
            </a:r>
          </a:p>
          <a:p>
            <a:r>
              <a:rPr lang="en-US" dirty="0"/>
              <a:t>Secure Shell (SSH) </a:t>
            </a:r>
            <a:r>
              <a:rPr lang="ja-JP" altLang="en-US"/>
              <a:t>プロトコルは、サーバーアクセスに対して安全な代替手段を提供します。</a:t>
            </a:r>
            <a:r>
              <a:rPr lang="en-US" dirty="0"/>
              <a:t>SSH</a:t>
            </a:r>
            <a:r>
              <a:rPr lang="ja-JP" altLang="en-US"/>
              <a:t>は、セキュアなリモートログインや他のセキュアなネットワークサービスのための構造を提供します。</a:t>
            </a:r>
            <a:r>
              <a:rPr lang="en-US" dirty="0"/>
              <a:t>SSH</a:t>
            </a:r>
            <a:r>
              <a:rPr lang="ja-JP" altLang="en-US"/>
              <a:t>は</a:t>
            </a:r>
            <a:r>
              <a:rPr lang="en-US" dirty="0"/>
              <a:t>Telnet</a:t>
            </a:r>
            <a:r>
              <a:rPr lang="ja-JP" altLang="en-US"/>
              <a:t>よりも強力な認証を提供し、セッションデータを暗号化して転送することもサポートします。ベストプラクティスとして、ネットワークの専門家は、可能な限り</a:t>
            </a:r>
            <a:r>
              <a:rPr lang="en-US" dirty="0"/>
              <a:t>Telnet</a:t>
            </a:r>
            <a:r>
              <a:rPr lang="ja-JP" altLang="en-US"/>
              <a:t>の代わりに</a:t>
            </a:r>
            <a:r>
              <a:rPr lang="en-US" dirty="0"/>
              <a:t>SSH</a:t>
            </a:r>
            <a:r>
              <a:rPr lang="ja-JP" altLang="en-US"/>
              <a:t>を使用するべきです。</a:t>
            </a:r>
          </a:p>
          <a:p>
            <a:r>
              <a:rPr lang="ja-JP" altLang="en-US"/>
              <a:t>図では、</a:t>
            </a:r>
            <a:r>
              <a:rPr lang="en-US" dirty="0"/>
              <a:t>SSH</a:t>
            </a:r>
            <a:r>
              <a:rPr lang="ja-JP" altLang="en-US"/>
              <a:t>が</a:t>
            </a:r>
            <a:r>
              <a:rPr lang="en-US" dirty="0"/>
              <a:t>Telnet</a:t>
            </a:r>
            <a:r>
              <a:rPr lang="ja-JP" altLang="en-US"/>
              <a:t>よりも安全であることを示しています。</a:t>
            </a:r>
            <a:r>
              <a:rPr lang="en-US" dirty="0"/>
              <a:t>Telnet</a:t>
            </a:r>
            <a:r>
              <a:rPr lang="ja-JP" altLang="en-US"/>
              <a:t>が使用されている場合にハッカーがキャプチャしたデータが読みやすく表示されているのに対し、</a:t>
            </a:r>
            <a:r>
              <a:rPr lang="en-US" dirty="0"/>
              <a:t>SSH</a:t>
            </a:r>
            <a:r>
              <a:rPr lang="ja-JP" altLang="en-US"/>
              <a:t>が使用されている場合のデータは暗号化されており、より安全です。</a:t>
            </a:r>
          </a:p>
          <a:p>
            <a:r>
              <a:rPr lang="en-US" b="1" dirty="0"/>
              <a:t>Summary:</a:t>
            </a:r>
          </a:p>
          <a:p>
            <a:pPr>
              <a:buFont typeface="Arial" panose="020B0604020202020204" pitchFamily="34" charset="0"/>
              <a:buChar char="•"/>
            </a:pPr>
            <a:r>
              <a:rPr lang="en-US" b="1" dirty="0"/>
              <a:t>Telnet</a:t>
            </a:r>
            <a:r>
              <a:rPr lang="ja-JP" altLang="en-US" b="1"/>
              <a:t>の欠点</a:t>
            </a:r>
            <a:r>
              <a:rPr lang="en-US" altLang="ja-JP" dirty="0"/>
              <a:t>: </a:t>
            </a:r>
            <a:r>
              <a:rPr lang="en-US" dirty="0"/>
              <a:t>Telnet</a:t>
            </a:r>
            <a:r>
              <a:rPr lang="ja-JP" altLang="en-US"/>
              <a:t>はデータを平文で転送するため、簡単に傍受されるリスクがある。</a:t>
            </a:r>
          </a:p>
          <a:p>
            <a:pPr>
              <a:buFont typeface="Arial" panose="020B0604020202020204" pitchFamily="34" charset="0"/>
              <a:buChar char="•"/>
            </a:pPr>
            <a:r>
              <a:rPr lang="en-US" b="1" dirty="0"/>
              <a:t>SSH</a:t>
            </a:r>
            <a:r>
              <a:rPr lang="ja-JP" altLang="en-US" b="1"/>
              <a:t>の利点</a:t>
            </a:r>
            <a:r>
              <a:rPr lang="en-US" altLang="ja-JP" dirty="0"/>
              <a:t>: </a:t>
            </a:r>
            <a:r>
              <a:rPr lang="en-US" dirty="0"/>
              <a:t>SSH</a:t>
            </a:r>
            <a:r>
              <a:rPr lang="ja-JP" altLang="en-US"/>
              <a:t>は暗号化と強力な認証を提供し、安全なリモートアクセスを可能にする。</a:t>
            </a:r>
          </a:p>
          <a:p>
            <a:pPr>
              <a:buFont typeface="Arial" panose="020B0604020202020204" pitchFamily="34" charset="0"/>
              <a:buChar char="•"/>
            </a:pPr>
            <a:r>
              <a:rPr lang="ja-JP" altLang="en-US"/>
              <a:t>ネットワーク専門家は、セキュリティ向上のために可能な限り</a:t>
            </a:r>
            <a:r>
              <a:rPr lang="en-US" dirty="0"/>
              <a:t>SSH</a:t>
            </a:r>
            <a:r>
              <a:rPr lang="ja-JP" altLang="en-US"/>
              <a:t>を使用することが推奨される。</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JP" dirty="0"/>
              <a:t>デモ：</a:t>
            </a:r>
            <a:br>
              <a:rPr lang="en-JP" dirty="0"/>
            </a:br>
            <a:br>
              <a:rPr lang="en-JP" dirty="0"/>
            </a:br>
            <a:r>
              <a:rPr lang="en-JP" dirty="0"/>
              <a:t>ssh cafeko@</a:t>
            </a:r>
            <a:r>
              <a:rPr lang="en-US" dirty="0">
                <a:effectLst/>
                <a:latin typeface="Helvetica Neue" panose="02000503000000020004" pitchFamily="2" charset="0"/>
                <a:hlinkClick r:id="rId3"/>
              </a:rPr>
              <a:t>cafeko.sakura.ne.jp</a:t>
            </a:r>
            <a:r>
              <a:rPr lang="en-US" dirty="0">
                <a:effectLst/>
                <a:latin typeface="Helvetica Neue" panose="02000503000000020004" pitchFamily="2" charset="0"/>
              </a:rPr>
              <a:t> / 2W</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818989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a:extLst>
            <a:ext uri="{FF2B5EF4-FFF2-40B4-BE49-F238E27FC236}">
              <a16:creationId xmlns:a16="http://schemas.microsoft.com/office/drawing/2014/main" id="{B0A62306-6B83-CE68-C617-CF3A85FEEC83}"/>
            </a:ext>
          </a:extLst>
        </p:cNvPr>
        <p:cNvGrpSpPr/>
        <p:nvPr/>
      </p:nvGrpSpPr>
      <p:grpSpPr>
        <a:xfrm>
          <a:off x="0" y="0"/>
          <a:ext cx="0" cy="0"/>
          <a:chOff x="0" y="0"/>
          <a:chExt cx="0" cy="0"/>
        </a:xfrm>
      </p:grpSpPr>
      <p:sp>
        <p:nvSpPr>
          <p:cNvPr id="1468" name="Google Shape;1468;g8c1997cbfd_0_704:notes">
            <a:extLst>
              <a:ext uri="{FF2B5EF4-FFF2-40B4-BE49-F238E27FC236}">
                <a16:creationId xmlns:a16="http://schemas.microsoft.com/office/drawing/2014/main" id="{92FC9E1C-95FD-A93B-0533-758D8CDCFB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a:extLst>
              <a:ext uri="{FF2B5EF4-FFF2-40B4-BE49-F238E27FC236}">
                <a16:creationId xmlns:a16="http://schemas.microsoft.com/office/drawing/2014/main" id="{96244F2D-59AF-B604-F467-AD7927C693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96739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63ED74E4-44F2-045C-F347-CFFEDD193A8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04DDBF8-E5BD-1CEE-C8B1-542BF32D687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9785FEF-DFE5-AD90-A93B-404D138017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742350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E75FA80-D573-03F8-10A7-06C9C6810B3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DDEB6B6-3E6A-2576-67CC-3CF7482161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F03C8A5-2698-C2AE-37DC-D76279445FA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b="1"/>
              <a:t>目的</a:t>
            </a:r>
          </a:p>
          <a:p>
            <a:r>
              <a:rPr lang="ja-JP" altLang="en-US"/>
              <a:t>このアクティビティでは、</a:t>
            </a:r>
            <a:r>
              <a:rPr lang="en-US" dirty="0"/>
              <a:t>Telnet</a:t>
            </a:r>
            <a:r>
              <a:rPr lang="ja-JP" altLang="en-US"/>
              <a:t>および</a:t>
            </a:r>
            <a:r>
              <a:rPr lang="en-US" dirty="0"/>
              <a:t>SSH</a:t>
            </a:r>
            <a:r>
              <a:rPr lang="ja-JP" altLang="en-US"/>
              <a:t>を使用してルーターへのリモート接続を確立します。</a:t>
            </a:r>
          </a:p>
          <a:p>
            <a:pPr>
              <a:buFont typeface="Arial" panose="020B0604020202020204" pitchFamily="34" charset="0"/>
              <a:buChar char="•"/>
            </a:pPr>
            <a:r>
              <a:rPr lang="ja-JP" altLang="en-US"/>
              <a:t>接続を確認する</a:t>
            </a:r>
          </a:p>
          <a:p>
            <a:pPr>
              <a:buFont typeface="Arial" panose="020B0604020202020204" pitchFamily="34" charset="0"/>
              <a:buChar char="•"/>
            </a:pPr>
            <a:r>
              <a:rPr lang="ja-JP" altLang="en-US"/>
              <a:t>リモートデバイスにアクセスする</a:t>
            </a:r>
          </a:p>
          <a:p>
            <a:r>
              <a:rPr lang="ja-JP" altLang="en-US" b="1"/>
              <a:t>指示</a:t>
            </a:r>
          </a:p>
          <a:p>
            <a:r>
              <a:rPr lang="en-US" b="1" dirty="0"/>
              <a:t>Part 1: </a:t>
            </a:r>
            <a:r>
              <a:rPr lang="ja-JP" altLang="en-US" b="1"/>
              <a:t>接続の確認</a:t>
            </a:r>
          </a:p>
          <a:p>
            <a:r>
              <a:rPr lang="ja-JP" altLang="en-US"/>
              <a:t>このパートでは、</a:t>
            </a:r>
            <a:r>
              <a:rPr lang="en-US" dirty="0"/>
              <a:t>PC</a:t>
            </a:r>
            <a:r>
              <a:rPr lang="ja-JP" altLang="en-US"/>
              <a:t>が</a:t>
            </a:r>
            <a:r>
              <a:rPr lang="en-US" dirty="0"/>
              <a:t>IP</a:t>
            </a:r>
            <a:r>
              <a:rPr lang="ja-JP" altLang="en-US"/>
              <a:t>アドレスを持ち、リモートルーターに</a:t>
            </a:r>
            <a:r>
              <a:rPr lang="en-US" dirty="0"/>
              <a:t>ping</a:t>
            </a:r>
            <a:r>
              <a:rPr lang="ja-JP" altLang="en-US"/>
              <a:t>を送信できるか確認します。</a:t>
            </a:r>
          </a:p>
          <a:p>
            <a:r>
              <a:rPr lang="en-US" b="1" dirty="0"/>
              <a:t>Step 1: PC</a:t>
            </a:r>
            <a:r>
              <a:rPr lang="ja-JP" altLang="en-US" b="1"/>
              <a:t>上で</a:t>
            </a:r>
            <a:r>
              <a:rPr lang="en-US" b="1" dirty="0"/>
              <a:t>IP</a:t>
            </a:r>
            <a:r>
              <a:rPr lang="ja-JP" altLang="en-US" b="1"/>
              <a:t>アドレスを確認</a:t>
            </a:r>
            <a:endParaRPr lang="ja-JP" altLang="en-US"/>
          </a:p>
          <a:p>
            <a:pPr>
              <a:buFont typeface="+mj-lt"/>
              <a:buAutoNum type="arabicPeriod"/>
            </a:pPr>
            <a:r>
              <a:rPr lang="en-US" dirty="0"/>
              <a:t>PC</a:t>
            </a:r>
            <a:r>
              <a:rPr lang="ja-JP" altLang="en-US"/>
              <a:t>から「</a:t>
            </a:r>
            <a:r>
              <a:rPr lang="en-US" dirty="0"/>
              <a:t>Desktop」</a:t>
            </a:r>
            <a:r>
              <a:rPr lang="ja-JP" altLang="en-US"/>
              <a:t>をクリックします。「</a:t>
            </a:r>
            <a:r>
              <a:rPr lang="en-US" dirty="0"/>
              <a:t>Command Prompt」</a:t>
            </a:r>
            <a:r>
              <a:rPr lang="ja-JP" altLang="en-US"/>
              <a:t>をクリックします。</a:t>
            </a:r>
          </a:p>
          <a:p>
            <a:pPr>
              <a:buFont typeface="+mj-lt"/>
              <a:buAutoNum type="arabicPeriod"/>
            </a:pPr>
            <a:r>
              <a:rPr lang="ja-JP" altLang="en-US"/>
              <a:t>プロンプトで、</a:t>
            </a:r>
            <a:r>
              <a:rPr lang="en-US" dirty="0"/>
              <a:t>PC</a:t>
            </a:r>
            <a:r>
              <a:rPr lang="ja-JP" altLang="en-US"/>
              <a:t>が</a:t>
            </a:r>
            <a:r>
              <a:rPr lang="en-US" dirty="0"/>
              <a:t>DHCP</a:t>
            </a:r>
            <a:r>
              <a:rPr lang="ja-JP" altLang="en-US"/>
              <a:t>から</a:t>
            </a:r>
            <a:r>
              <a:rPr lang="en-US" dirty="0"/>
              <a:t>IP</a:t>
            </a:r>
            <a:r>
              <a:rPr lang="ja-JP" altLang="en-US"/>
              <a:t>アドレスを受け取っていることを確認します。</a:t>
            </a:r>
          </a:p>
          <a:p>
            <a:r>
              <a:rPr lang="ja-JP" altLang="en-US" b="1"/>
              <a:t>使用したコマンドは何ですか？</a:t>
            </a:r>
            <a:endParaRPr lang="ja-JP" altLang="en-US"/>
          </a:p>
          <a:p>
            <a:r>
              <a:rPr lang="ja-JP" altLang="en-US"/>
              <a:t>回答エリア</a:t>
            </a:r>
            <a:br>
              <a:rPr lang="ja-JP" altLang="en-US"/>
            </a:br>
            <a:r>
              <a:rPr lang="ja-JP" altLang="en-US"/>
              <a:t>ここに回答を入力してください。</a:t>
            </a:r>
          </a:p>
          <a:p>
            <a:r>
              <a:rPr lang="ja-JP" altLang="en-US" b="1"/>
              <a:t>回答を表示</a:t>
            </a:r>
            <a:endParaRPr lang="ja-JP" altLang="en-US"/>
          </a:p>
          <a:p>
            <a:r>
              <a:rPr lang="en-US" b="1" dirty="0"/>
              <a:t>Step 2: HQ</a:t>
            </a:r>
            <a:r>
              <a:rPr lang="ja-JP" altLang="en-US" b="1"/>
              <a:t>への接続確認</a:t>
            </a:r>
            <a:endParaRPr lang="ja-JP" altLang="en-US"/>
          </a:p>
          <a:p>
            <a:pPr>
              <a:buFont typeface="+mj-lt"/>
              <a:buAutoNum type="arabicPeriod"/>
            </a:pPr>
            <a:r>
              <a:rPr lang="ja-JP" altLang="en-US"/>
              <a:t>「</a:t>
            </a:r>
            <a:r>
              <a:rPr lang="en-US" dirty="0"/>
              <a:t>Addressing Table」</a:t>
            </a:r>
            <a:r>
              <a:rPr lang="ja-JP" altLang="en-US"/>
              <a:t>に記載されている</a:t>
            </a:r>
            <a:r>
              <a:rPr lang="en-US" dirty="0"/>
              <a:t>IP</a:t>
            </a:r>
            <a:r>
              <a:rPr lang="ja-JP" altLang="en-US"/>
              <a:t>アドレスを使用して、</a:t>
            </a:r>
            <a:r>
              <a:rPr lang="en-US" dirty="0"/>
              <a:t>HQ</a:t>
            </a:r>
            <a:r>
              <a:rPr lang="ja-JP" altLang="en-US"/>
              <a:t>ルーターに</a:t>
            </a:r>
            <a:r>
              <a:rPr lang="en-US" dirty="0"/>
              <a:t>ping</a:t>
            </a:r>
            <a:r>
              <a:rPr lang="ja-JP" altLang="en-US"/>
              <a:t>が送信できるか確認します。</a:t>
            </a:r>
          </a:p>
          <a:p>
            <a:r>
              <a:rPr lang="en-US" b="1" dirty="0"/>
              <a:t>Part 2: </a:t>
            </a:r>
            <a:r>
              <a:rPr lang="ja-JP" altLang="en-US" b="1"/>
              <a:t>リモートデバイスへのアクセス</a:t>
            </a:r>
          </a:p>
          <a:p>
            <a:r>
              <a:rPr lang="ja-JP" altLang="en-US"/>
              <a:t>このパートでは、</a:t>
            </a:r>
            <a:r>
              <a:rPr lang="en-US" dirty="0"/>
              <a:t>Telnet</a:t>
            </a:r>
            <a:r>
              <a:rPr lang="ja-JP" altLang="en-US"/>
              <a:t>および</a:t>
            </a:r>
            <a:r>
              <a:rPr lang="en-US" dirty="0"/>
              <a:t>SSH</a:t>
            </a:r>
            <a:r>
              <a:rPr lang="ja-JP" altLang="en-US"/>
              <a:t>を使用してリモート接続を確立します。</a:t>
            </a:r>
          </a:p>
          <a:p>
            <a:r>
              <a:rPr lang="en-US" b="1" dirty="0"/>
              <a:t>Step 1: HQ</a:t>
            </a:r>
            <a:r>
              <a:rPr lang="ja-JP" altLang="en-US" b="1"/>
              <a:t>に</a:t>
            </a:r>
            <a:r>
              <a:rPr lang="en-US" b="1" dirty="0"/>
              <a:t>Telnet</a:t>
            </a:r>
            <a:r>
              <a:rPr lang="ja-JP" altLang="en-US" b="1"/>
              <a:t>接続</a:t>
            </a:r>
            <a:endParaRPr lang="ja-JP" altLang="en-US"/>
          </a:p>
          <a:p>
            <a:pPr>
              <a:buFont typeface="+mj-lt"/>
              <a:buAutoNum type="arabicPeriod"/>
            </a:pPr>
            <a:r>
              <a:rPr lang="ja-JP" altLang="en-US"/>
              <a:t>プロンプトで次のコマンドを入力します</a:t>
            </a:r>
            <a:r>
              <a:rPr lang="en-US" altLang="ja-JP" dirty="0"/>
              <a:t>: </a:t>
            </a:r>
            <a:r>
              <a:rPr lang="en-US" dirty="0"/>
              <a:t>telnet 64.100.1.1</a:t>
            </a:r>
          </a:p>
          <a:p>
            <a:r>
              <a:rPr lang="ja-JP" altLang="en-US" b="1"/>
              <a:t>接続は成功しましたか？出力は何でしたか？</a:t>
            </a:r>
            <a:endParaRPr lang="ja-JP" altLang="en-US"/>
          </a:p>
          <a:p>
            <a:r>
              <a:rPr lang="ja-JP" altLang="en-US"/>
              <a:t>回答エリア</a:t>
            </a:r>
            <a:br>
              <a:rPr lang="ja-JP" altLang="en-US"/>
            </a:br>
            <a:r>
              <a:rPr lang="ja-JP" altLang="en-US"/>
              <a:t>ここに回答を入力してください。</a:t>
            </a:r>
          </a:p>
          <a:p>
            <a:r>
              <a:rPr lang="ja-JP" altLang="en-US" b="1"/>
              <a:t>回答を表示</a:t>
            </a:r>
            <a:endParaRPr lang="ja-JP" altLang="en-US"/>
          </a:p>
          <a:p>
            <a:r>
              <a:rPr lang="en-US" b="1" dirty="0"/>
              <a:t>Step 2: HQ</a:t>
            </a:r>
            <a:r>
              <a:rPr lang="ja-JP" altLang="en-US" b="1"/>
              <a:t>に</a:t>
            </a:r>
            <a:r>
              <a:rPr lang="en-US" b="1" dirty="0"/>
              <a:t>SSH</a:t>
            </a:r>
            <a:r>
              <a:rPr lang="ja-JP" altLang="en-US" b="1"/>
              <a:t>接続</a:t>
            </a:r>
            <a:endParaRPr lang="ja-JP" altLang="en-US"/>
          </a:p>
          <a:p>
            <a:pPr>
              <a:buFont typeface="+mj-lt"/>
              <a:buAutoNum type="arabicPeriod"/>
            </a:pPr>
            <a:r>
              <a:rPr lang="ja-JP" altLang="en-US"/>
              <a:t>ルーターは</a:t>
            </a:r>
            <a:r>
              <a:rPr lang="en-US" dirty="0"/>
              <a:t>Telnet</a:t>
            </a:r>
            <a:r>
              <a:rPr lang="ja-JP" altLang="en-US"/>
              <a:t>接続を許可しないように適切に設定されています。</a:t>
            </a:r>
            <a:r>
              <a:rPr lang="en-US" dirty="0"/>
              <a:t>SSH</a:t>
            </a:r>
            <a:r>
              <a:rPr lang="ja-JP" altLang="en-US"/>
              <a:t>を使用する必要があります。</a:t>
            </a:r>
          </a:p>
          <a:p>
            <a:pPr>
              <a:buFont typeface="+mj-lt"/>
              <a:buAutoNum type="arabicPeriod"/>
            </a:pPr>
            <a:r>
              <a:rPr lang="ja-JP" altLang="en-US"/>
              <a:t>プロンプトで次のコマンドを入力します</a:t>
            </a:r>
            <a:r>
              <a:rPr lang="en-US" altLang="ja-JP" dirty="0"/>
              <a:t>: </a:t>
            </a:r>
            <a:r>
              <a:rPr lang="en-US" dirty="0"/>
              <a:t>ssh -l admin 64.100.1.1 </a:t>
            </a:r>
            <a:r>
              <a:rPr lang="ja-JP" altLang="en-US"/>
              <a:t>プロンプトが表示されたら、パスワード「</a:t>
            </a:r>
            <a:r>
              <a:rPr lang="en-US" dirty="0"/>
              <a:t>class」</a:t>
            </a:r>
            <a:r>
              <a:rPr lang="ja-JP" altLang="en-US"/>
              <a:t>を入力します。</a:t>
            </a:r>
          </a:p>
          <a:p>
            <a:r>
              <a:rPr lang="en-US" dirty="0" err="1"/>
              <a:t>makefile</a:t>
            </a:r>
            <a:endParaRPr lang="en-US" dirty="0"/>
          </a:p>
          <a:p>
            <a:r>
              <a:rPr lang="en-US" dirty="0"/>
              <a:t>Copy code</a:t>
            </a:r>
          </a:p>
          <a:p>
            <a:pPr rtl="0"/>
            <a:r>
              <a:rPr lang="en-US" dirty="0"/>
              <a:t>C:\&gt; ssh -l admin 64.100.1.1 Password: </a:t>
            </a:r>
          </a:p>
          <a:p>
            <a:r>
              <a:rPr lang="en-US" b="1" dirty="0"/>
              <a:t>Summary:</a:t>
            </a:r>
          </a:p>
          <a:p>
            <a:pPr>
              <a:buFont typeface="Arial" panose="020B0604020202020204" pitchFamily="34" charset="0"/>
              <a:buChar char="•"/>
            </a:pPr>
            <a:r>
              <a:rPr lang="ja-JP" altLang="en-US" b="1"/>
              <a:t>目的</a:t>
            </a:r>
            <a:r>
              <a:rPr lang="en-US" altLang="ja-JP" dirty="0"/>
              <a:t>: </a:t>
            </a:r>
            <a:r>
              <a:rPr lang="en-US" dirty="0"/>
              <a:t>Telnet</a:t>
            </a:r>
            <a:r>
              <a:rPr lang="ja-JP" altLang="en-US"/>
              <a:t>と</a:t>
            </a:r>
            <a:r>
              <a:rPr lang="en-US" dirty="0"/>
              <a:t>SSH</a:t>
            </a:r>
            <a:r>
              <a:rPr lang="ja-JP" altLang="en-US"/>
              <a:t>を使用してルーターにリモート接続する方法を学ぶ。</a:t>
            </a:r>
          </a:p>
          <a:p>
            <a:pPr>
              <a:buFont typeface="Arial" panose="020B0604020202020204" pitchFamily="34" charset="0"/>
              <a:buChar char="•"/>
            </a:pPr>
            <a:r>
              <a:rPr lang="ja-JP" altLang="en-US" b="1"/>
              <a:t>接続確認</a:t>
            </a:r>
            <a:r>
              <a:rPr lang="en-US" altLang="ja-JP" dirty="0"/>
              <a:t>: </a:t>
            </a:r>
            <a:r>
              <a:rPr lang="en-US" dirty="0"/>
              <a:t>DHCP</a:t>
            </a:r>
            <a:r>
              <a:rPr lang="ja-JP" altLang="en-US"/>
              <a:t>からの</a:t>
            </a:r>
            <a:r>
              <a:rPr lang="en-US" dirty="0"/>
              <a:t>IP</a:t>
            </a:r>
            <a:r>
              <a:rPr lang="ja-JP" altLang="en-US"/>
              <a:t>アドレスを確認し、</a:t>
            </a:r>
            <a:r>
              <a:rPr lang="en-US" dirty="0"/>
              <a:t>ping</a:t>
            </a:r>
            <a:r>
              <a:rPr lang="ja-JP" altLang="en-US"/>
              <a:t>で接続性をテスト。</a:t>
            </a:r>
          </a:p>
          <a:p>
            <a:pPr>
              <a:buFont typeface="Arial" panose="020B0604020202020204" pitchFamily="34" charset="0"/>
              <a:buChar char="•"/>
            </a:pPr>
            <a:r>
              <a:rPr lang="ja-JP" altLang="en-US" b="1"/>
              <a:t>リモートアクセス</a:t>
            </a:r>
            <a:r>
              <a:rPr lang="en-US" altLang="ja-JP" dirty="0"/>
              <a:t>: </a:t>
            </a:r>
            <a:r>
              <a:rPr lang="en-US" dirty="0"/>
              <a:t>Telnet</a:t>
            </a:r>
            <a:r>
              <a:rPr lang="ja-JP" altLang="en-US"/>
              <a:t>は不許可のため</a:t>
            </a:r>
            <a:r>
              <a:rPr lang="en-US" dirty="0"/>
              <a:t>SSH</a:t>
            </a:r>
            <a:r>
              <a:rPr lang="ja-JP" altLang="en-US"/>
              <a:t>で安全に接続。</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98434189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B1A1C36-3CC0-BD4B-5464-6AED0F35683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C1392C6-219C-ABEC-BA4A-F8B7CD9232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B795C44D-2D36-A26B-4230-E4292901B02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303240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85D4A8D-2F76-EDF9-89AE-BA31E6C32B0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4E3030D-80C1-8EA6-6D59-218830822D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CC80422-616C-34B5-5904-B4FF4C64E3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580540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27B55E2-1854-944F-A586-B55226077FD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E99A0CF-87A2-D695-2A74-65D97AB1D1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2BB0A77-B6DF-56C4-D1A9-91C618E8BEF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2195410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37A3118-363F-09FD-8608-B22727660D6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53336F4-6C7E-8197-269B-0BE561260B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0D143A0-8FC2-6657-A3EE-0699DB7DBA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6716504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A3EB9D4-C14D-0BD4-6F67-34B18957BA1D}"/>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9FB95C4-C42B-BEDC-DD3E-7C64E68E9E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2A7FD16-F3DE-1DA9-13AA-FE5F737233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2305824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1919EA0-B92E-FEA5-8291-248E6488E6F7}"/>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B40EC27-F433-ECFE-CB51-475DE90AE1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E7212EE-F071-C32F-9DBF-2ADA87EE1C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033930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1D9A5C2-1999-3A08-EC1B-031B21F9E7D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F366A05-C383-FF5C-D29A-13ED2D5D13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5CFC471-4B58-1631-D5CB-DD6515BD99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5487424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9F5D0BD-E2F4-886E-A897-BE1BD78B16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D369DBD-2896-B832-5F03-0869031474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7477FFF-D4B2-F960-3E90-60E3E93200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49859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F17DA73-9BAD-B75F-2EEC-97CAFF286CE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72AC0C5-FA96-51E4-C2C8-3D435C41CF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13ED478-8520-465A-808B-AFA076D79D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DNS</a:t>
            </a:r>
            <a:r>
              <a:rPr lang="ja-JP" altLang="en-US"/>
              <a:t>は、ホストが特定のサーバーの</a:t>
            </a:r>
            <a:r>
              <a:rPr lang="en-US" dirty="0"/>
              <a:t>IP</a:t>
            </a:r>
            <a:r>
              <a:rPr lang="ja-JP" altLang="en-US"/>
              <a:t>アドレスをリクエストする方法を提供します。</a:t>
            </a:r>
            <a:r>
              <a:rPr lang="en-US" dirty="0"/>
              <a:t>DNS</a:t>
            </a:r>
            <a:r>
              <a:rPr lang="ja-JP" altLang="en-US"/>
              <a:t>名は、インターネット上で特定の上位レベルのグループ（ドメイン）内で登録され、整理されています。インターネット上で最も一般的な上位レベルのドメインには、</a:t>
            </a:r>
            <a:r>
              <a:rPr lang="en-US" altLang="ja-JP" dirty="0"/>
              <a:t>.</a:t>
            </a:r>
            <a:r>
              <a:rPr lang="en-US" dirty="0"/>
              <a:t>com、.</a:t>
            </a:r>
            <a:r>
              <a:rPr lang="en-US" dirty="0" err="1"/>
              <a:t>edu</a:t>
            </a:r>
            <a:r>
              <a:rPr lang="en-US" dirty="0"/>
              <a:t>、</a:t>
            </a:r>
            <a:r>
              <a:rPr lang="en-US" dirty="0" err="1"/>
              <a:t>.net</a:t>
            </a:r>
            <a:r>
              <a:rPr lang="ja-JP" altLang="en-US"/>
              <a:t>などがあります。</a:t>
            </a:r>
          </a:p>
          <a:p>
            <a:r>
              <a:rPr lang="en-US" dirty="0"/>
              <a:t>DNS</a:t>
            </a:r>
            <a:r>
              <a:rPr lang="ja-JP" altLang="en-US"/>
              <a:t>サーバーがホストからリクエストを受信すると、そのテーブルをチェックして、そのウェブサーバーに関連付けられた</a:t>
            </a:r>
            <a:r>
              <a:rPr lang="en-US" dirty="0"/>
              <a:t>IP</a:t>
            </a:r>
            <a:r>
              <a:rPr lang="ja-JP" altLang="en-US"/>
              <a:t>アドレスを特定します。ローカルの</a:t>
            </a:r>
            <a:r>
              <a:rPr lang="en-US" dirty="0"/>
              <a:t>DNS</a:t>
            </a:r>
            <a:r>
              <a:rPr lang="ja-JP" altLang="en-US"/>
              <a:t>サーバーにリクエストされた名前のエントリがない場合、そのドメイン内の他の</a:t>
            </a:r>
            <a:r>
              <a:rPr lang="en-US" dirty="0"/>
              <a:t>DNS</a:t>
            </a:r>
            <a:r>
              <a:rPr lang="ja-JP" altLang="en-US"/>
              <a:t>サーバーにクエリを送信します。</a:t>
            </a:r>
            <a:r>
              <a:rPr lang="en-US" dirty="0"/>
              <a:t>DNS</a:t>
            </a:r>
            <a:r>
              <a:rPr lang="ja-JP" altLang="en-US"/>
              <a:t>サーバーが</a:t>
            </a:r>
            <a:r>
              <a:rPr lang="en-US" dirty="0"/>
              <a:t>IP</a:t>
            </a:r>
            <a:r>
              <a:rPr lang="ja-JP" altLang="en-US"/>
              <a:t>アドレスを取得すると、その情報がホストに返送されます。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0971792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C4D7090-ABB5-1380-0D79-F983B73FB02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AA825B7-21D1-4D93-D452-E4335BD146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E1C9195-3864-21E2-8936-A3D9F55C0B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ウェブクライアントがウェブサーバーの</a:t>
            </a:r>
            <a:r>
              <a:rPr lang="en-US" dirty="0"/>
              <a:t>IP</a:t>
            </a:r>
            <a:r>
              <a:rPr lang="ja-JP" altLang="en-US"/>
              <a:t>アドレスを受信すると、クライアントのブラウザはその</a:t>
            </a:r>
            <a:r>
              <a:rPr lang="en-US" dirty="0"/>
              <a:t>IP</a:t>
            </a:r>
            <a:r>
              <a:rPr lang="ja-JP" altLang="en-US"/>
              <a:t>アドレスとポート</a:t>
            </a:r>
            <a:r>
              <a:rPr lang="en-US" altLang="ja-JP" dirty="0"/>
              <a:t>80</a:t>
            </a:r>
            <a:r>
              <a:rPr lang="ja-JP" altLang="en-US"/>
              <a:t>を使用してウェブサービスをリクエストします。このリクエストは</a:t>
            </a:r>
            <a:r>
              <a:rPr lang="en-US" dirty="0"/>
              <a:t>HTTP</a:t>
            </a:r>
            <a:r>
              <a:rPr lang="ja-JP" altLang="en-US"/>
              <a:t>を使用してサーバーに送信されます。ただし、</a:t>
            </a:r>
            <a:r>
              <a:rPr lang="en-US" dirty="0"/>
              <a:t>HTTP</a:t>
            </a:r>
            <a:r>
              <a:rPr lang="ja-JP" altLang="en-US"/>
              <a:t>プロトコルは安全なプロトコルではありません。データがネットワークを介して送信される際、情報が他のユーザーに傍受される可能性があります。データのセキュリティを確保するために、</a:t>
            </a:r>
            <a:r>
              <a:rPr lang="en-US" dirty="0"/>
              <a:t>HTTP</a:t>
            </a:r>
            <a:r>
              <a:rPr lang="ja-JP" altLang="en-US"/>
              <a:t>は安全な転送プロトコルと組み合わせて使用できます。安全な</a:t>
            </a:r>
            <a:r>
              <a:rPr lang="en-US" dirty="0"/>
              <a:t>HTTP</a:t>
            </a:r>
            <a:r>
              <a:rPr lang="ja-JP" altLang="en-US"/>
              <a:t>リクエストはポート</a:t>
            </a:r>
            <a:r>
              <a:rPr lang="en-US" altLang="ja-JP" dirty="0"/>
              <a:t>443</a:t>
            </a:r>
            <a:r>
              <a:rPr lang="ja-JP" altLang="en-US"/>
              <a:t>を使用して送信されます。これらのリクエストでは、ブラウザのサイトアドレスに「</a:t>
            </a:r>
            <a:r>
              <a:rPr lang="en-US" dirty="0"/>
              <a:t>https」</a:t>
            </a:r>
            <a:r>
              <a:rPr lang="ja-JP" altLang="en-US"/>
              <a:t>が使用され、「</a:t>
            </a:r>
            <a:r>
              <a:rPr lang="en-US" dirty="0"/>
              <a:t>http」</a:t>
            </a:r>
            <a:r>
              <a:rPr lang="ja-JP" altLang="en-US"/>
              <a:t>ではありません。</a:t>
            </a:r>
          </a:p>
          <a:p>
            <a:r>
              <a:rPr lang="ja-JP" altLang="en-US"/>
              <a:t>サーバーがポート</a:t>
            </a:r>
            <a:r>
              <a:rPr lang="en-US" altLang="ja-JP" dirty="0"/>
              <a:t>80</a:t>
            </a:r>
            <a:r>
              <a:rPr lang="ja-JP" altLang="en-US"/>
              <a:t>のリクエストを受信すると、クライアントのリクエストに応答し、ウェブページをクライアントに送信します。ウェブページの情報内容は</a:t>
            </a:r>
            <a:r>
              <a:rPr lang="en-US" dirty="0"/>
              <a:t>HTML</a:t>
            </a:r>
            <a:r>
              <a:rPr lang="ja-JP" altLang="en-US"/>
              <a:t>でエンコードされています。</a:t>
            </a:r>
            <a:r>
              <a:rPr lang="en-US" dirty="0"/>
              <a:t>HTML</a:t>
            </a:r>
            <a:r>
              <a:rPr lang="ja-JP" altLang="en-US"/>
              <a:t>のコードは、ブラウザにウェブページのフォーマットや使用するグラフィック、フォントを指示します。</a:t>
            </a:r>
          </a:p>
          <a:p>
            <a:r>
              <a:rPr lang="ja-JP" altLang="en-US"/>
              <a:t>さまざまなウェブサーバーやウェブクライアントがありますが、</a:t>
            </a:r>
            <a:r>
              <a:rPr lang="en-US" dirty="0"/>
              <a:t>HTTP</a:t>
            </a:r>
            <a:r>
              <a:rPr lang="ja-JP" altLang="en-US"/>
              <a:t>プロトコルと</a:t>
            </a:r>
            <a:r>
              <a:rPr lang="en-US" dirty="0"/>
              <a:t>HTML</a:t>
            </a:r>
            <a:r>
              <a:rPr lang="ja-JP" altLang="en-US"/>
              <a:t>標準により、さまざまなメーカーのサーバーとクライアントがシームレスに連携できるようになっています。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813705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BC368E1-E4CD-2372-E98C-48C8A92AD9B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20429C2-B674-4E9D-061B-7B011D43D3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F9FEB22-7F6F-A732-D293-ABF935085B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FTP（</a:t>
            </a:r>
            <a:r>
              <a:rPr lang="ja-JP" altLang="en-US"/>
              <a:t>ファイル転送プロトコル）は、コンピュータ間でファイルを転送するための簡単な方法を提供します。</a:t>
            </a:r>
            <a:r>
              <a:rPr lang="en-US" dirty="0"/>
              <a:t>FTP</a:t>
            </a:r>
            <a:r>
              <a:rPr lang="ja-JP" altLang="en-US"/>
              <a:t>クライアントソフトウェアを実行しているホストは、</a:t>
            </a:r>
            <a:r>
              <a:rPr lang="en-US" dirty="0"/>
              <a:t>FTP</a:t>
            </a:r>
            <a:r>
              <a:rPr lang="ja-JP" altLang="en-US"/>
              <a:t>サーバーにアクセスして、ファイルのアップロードやダウンロードを含むさまざまなファイル管理機能を実行できます。</a:t>
            </a:r>
            <a:r>
              <a:rPr lang="en-US" dirty="0"/>
              <a:t>FTP</a:t>
            </a:r>
            <a:r>
              <a:rPr lang="ja-JP" altLang="en-US"/>
              <a:t>サーバーは、クライアントがデバイス間でファイルを交換できるようにします。また、削除や名前の変更といったファイル管理コマンドを送信することで、クライアントがファイルをリモートで管理できるようにします。</a:t>
            </a:r>
          </a:p>
          <a:p>
            <a:r>
              <a:rPr lang="ja-JP" altLang="en-US"/>
              <a:t>これを実現するために、</a:t>
            </a:r>
            <a:r>
              <a:rPr lang="en-US" dirty="0"/>
              <a:t>FTP</a:t>
            </a:r>
            <a:r>
              <a:rPr lang="ja-JP" altLang="en-US"/>
              <a:t>サービスはクライアントとサーバー間の通信に</a:t>
            </a:r>
            <a:r>
              <a:rPr lang="en-US" altLang="ja-JP" dirty="0"/>
              <a:t>2</a:t>
            </a:r>
            <a:r>
              <a:rPr lang="ja-JP" altLang="en-US"/>
              <a:t>つの異なるポートを使用します。</a:t>
            </a:r>
            <a:r>
              <a:rPr lang="en-US" dirty="0"/>
              <a:t>FTP</a:t>
            </a:r>
            <a:r>
              <a:rPr lang="ja-JP" altLang="en-US"/>
              <a:t>セッションを開始するには、制御接続リクエストが</a:t>
            </a:r>
            <a:r>
              <a:rPr lang="en-US" dirty="0"/>
              <a:t>TCP</a:t>
            </a:r>
            <a:r>
              <a:rPr lang="ja-JP" altLang="en-US"/>
              <a:t>ポート</a:t>
            </a:r>
            <a:r>
              <a:rPr lang="en-US" altLang="ja-JP" dirty="0"/>
              <a:t>21</a:t>
            </a:r>
            <a:r>
              <a:rPr lang="ja-JP" altLang="en-US"/>
              <a:t>を使用してサーバーに送信されます。セッションが開かれると、サーバーは</a:t>
            </a:r>
            <a:r>
              <a:rPr lang="en-US" dirty="0"/>
              <a:t>TCP</a:t>
            </a:r>
            <a:r>
              <a:rPr lang="ja-JP" altLang="en-US"/>
              <a:t>ポート</a:t>
            </a:r>
            <a:r>
              <a:rPr lang="en-US" altLang="ja-JP" dirty="0"/>
              <a:t>20</a:t>
            </a:r>
            <a:r>
              <a:rPr lang="ja-JP" altLang="en-US"/>
              <a:t>を使用してデータファイルを転送します。</a:t>
            </a:r>
          </a:p>
          <a:p>
            <a:r>
              <a:rPr lang="en-US" dirty="0" err="1"/>
              <a:t>Windows、Mac</a:t>
            </a:r>
            <a:r>
              <a:rPr lang="en-US" dirty="0"/>
              <a:t> </a:t>
            </a:r>
            <a:r>
              <a:rPr lang="en-US" dirty="0" err="1"/>
              <a:t>OS、Linux</a:t>
            </a:r>
            <a:r>
              <a:rPr lang="ja-JP" altLang="en-US"/>
              <a:t>など、ほとんどのクライアントオペレーティングシステムには、</a:t>
            </a:r>
            <a:r>
              <a:rPr lang="en-US" dirty="0"/>
              <a:t>FTP</a:t>
            </a:r>
            <a:r>
              <a:rPr lang="ja-JP" altLang="en-US"/>
              <a:t>のコマンドラインインターフェイスが含まれています。また、</a:t>
            </a:r>
            <a:r>
              <a:rPr lang="en-US" dirty="0"/>
              <a:t>FTP</a:t>
            </a:r>
            <a:r>
              <a:rPr lang="ja-JP" altLang="en-US"/>
              <a:t>のための</a:t>
            </a:r>
            <a:r>
              <a:rPr lang="en-US" dirty="0"/>
              <a:t>GUI（</a:t>
            </a:r>
            <a:r>
              <a:rPr lang="ja-JP" altLang="en-US"/>
              <a:t>グラフィカルユーザーインターフェース）ベースのクライアントソフトウェアもあり、ドラッグアンドドロップによる簡単な操作を可能にします。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848430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21A71AA7-DB3D-659B-3D2C-2413CE9CEB1D}"/>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894749D-DBD6-4F62-A55C-DFD1A6223F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6489FD9-1500-E608-22A6-C20CBE1F9F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Telnet</a:t>
            </a:r>
            <a:r>
              <a:rPr lang="ja-JP" altLang="en-US"/>
              <a:t>は、データネットワーク上でテキストベースの端末デバイスをエミュレートする標準的な方法を提供します。このプロトコル自体と、そのプロトコルを実装するクライアントソフトウェアは、一般的に</a:t>
            </a:r>
            <a:r>
              <a:rPr lang="en-US" dirty="0"/>
              <a:t>Telnet</a:t>
            </a:r>
            <a:r>
              <a:rPr lang="ja-JP" altLang="en-US"/>
              <a:t>と呼ばれています。</a:t>
            </a:r>
            <a:r>
              <a:rPr lang="en-US" dirty="0"/>
              <a:t>Telnet</a:t>
            </a:r>
            <a:r>
              <a:rPr lang="ja-JP" altLang="en-US"/>
              <a:t>サーバーは、クライアントからのリクエストを</a:t>
            </a:r>
            <a:r>
              <a:rPr lang="en-US" dirty="0"/>
              <a:t>TCP</a:t>
            </a:r>
            <a:r>
              <a:rPr lang="ja-JP" altLang="en-US"/>
              <a:t>ポート</a:t>
            </a:r>
            <a:r>
              <a:rPr lang="en-US" altLang="ja-JP" dirty="0"/>
              <a:t>23</a:t>
            </a:r>
            <a:r>
              <a:rPr lang="ja-JP" altLang="en-US"/>
              <a:t>で受け付けます。</a:t>
            </a:r>
            <a:r>
              <a:rPr lang="en-US" dirty="0"/>
              <a:t>Telnet</a:t>
            </a:r>
            <a:r>
              <a:rPr lang="ja-JP" altLang="en-US"/>
              <a:t>を使用した接続は、</a:t>
            </a:r>
            <a:r>
              <a:rPr lang="en-US" dirty="0" err="1"/>
              <a:t>vty</a:t>
            </a:r>
            <a:r>
              <a:rPr lang="ja-JP" altLang="en-US"/>
              <a:t>セッションまたは接続と呼ばれます。物理的なデバイスを使用してサーバーに接続する代わりに、</a:t>
            </a:r>
            <a:r>
              <a:rPr lang="en-US" dirty="0"/>
              <a:t>Telnet</a:t>
            </a:r>
            <a:r>
              <a:rPr lang="ja-JP" altLang="en-US"/>
              <a:t>はソフトウェアを使用して仮想デバイスを作成し、サーバーの</a:t>
            </a:r>
            <a:r>
              <a:rPr lang="en-US" dirty="0"/>
              <a:t>CLI（</a:t>
            </a:r>
            <a:r>
              <a:rPr lang="ja-JP" altLang="en-US"/>
              <a:t>コマンドラインインターフェース）にアクセスできる端末セッションと同じ機能を提供します。</a:t>
            </a:r>
          </a:p>
          <a:p>
            <a:r>
              <a:rPr lang="en-US" dirty="0"/>
              <a:t>Telnet</a:t>
            </a:r>
            <a:r>
              <a:rPr lang="ja-JP" altLang="en-US"/>
              <a:t>は安全なプロトコルとは見なされていません。</a:t>
            </a:r>
            <a:r>
              <a:rPr lang="en-US" dirty="0"/>
              <a:t>Telnet</a:t>
            </a:r>
            <a:r>
              <a:rPr lang="ja-JP" altLang="en-US"/>
              <a:t>プロトコルはユーザーにログインを要求することができますが、データを暗号化して転送する機能をサポートしていません。そのため、</a:t>
            </a:r>
            <a:r>
              <a:rPr lang="en-US" dirty="0"/>
              <a:t>Telnet</a:t>
            </a:r>
            <a:r>
              <a:rPr lang="ja-JP" altLang="en-US"/>
              <a:t>セッション中に交換されるすべてのデータは、ネットワーク上で平文（プレーンテキスト）として転送されます。これにより、データが簡単に傍受され、解読される可能性があります。</a:t>
            </a:r>
          </a:p>
          <a:p>
            <a:r>
              <a:rPr lang="en-US" dirty="0" err="1"/>
              <a:t>SSH（Secure</a:t>
            </a:r>
            <a:r>
              <a:rPr lang="en-US" dirty="0"/>
              <a:t> Shell）</a:t>
            </a:r>
            <a:r>
              <a:rPr lang="ja-JP" altLang="en-US"/>
              <a:t>は、安全なリモートログインやその他のセキュアなネットワークサービスのための構造を提供します。</a:t>
            </a:r>
            <a:r>
              <a:rPr lang="en-US" dirty="0"/>
              <a:t>SSH</a:t>
            </a:r>
            <a:r>
              <a:rPr lang="ja-JP" altLang="en-US"/>
              <a:t>は</a:t>
            </a:r>
            <a:r>
              <a:rPr lang="en-US" dirty="0"/>
              <a:t>Telnet</a:t>
            </a:r>
            <a:r>
              <a:rPr lang="ja-JP" altLang="en-US"/>
              <a:t>よりも強力な認証を提供し、セッションデータを暗号化して転送することをサポートしています。ネットワークプロフェッショナルは、可能な限り</a:t>
            </a:r>
            <a:r>
              <a:rPr lang="en-US" dirty="0"/>
              <a:t>Telnet</a:t>
            </a:r>
            <a:r>
              <a:rPr lang="ja-JP" altLang="en-US"/>
              <a:t>の代わりに</a:t>
            </a:r>
            <a:r>
              <a:rPr lang="en-US" dirty="0"/>
              <a:t>SSH</a:t>
            </a:r>
            <a:r>
              <a:rPr lang="ja-JP" altLang="en-US"/>
              <a:t>を使用するべきです。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6482091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87FF212-CE7C-DA93-98A4-552A30FB4CB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765A90B-2E2D-C5EA-2201-21A046D026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3DC1857-4FE6-7A97-725C-9C39CE0443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各メールサーバーは、メールボックスが構成されたユーザーのためにメールを受信し、保存します。メールボックスを持つ各ユーザーは、メールクライアントを使用してメールサーバーにアクセスし、メッセージを確認する必要があります。</a:t>
            </a:r>
            <a:r>
              <a:rPr lang="en-US" dirty="0"/>
              <a:t>Microsoft 365、Yahoo、Gmail</a:t>
            </a:r>
            <a:r>
              <a:rPr lang="ja-JP" altLang="en-US"/>
              <a:t>などの多くのインターネットメッセージングシステムでは、ウェブベースのクライアントを使用してメールにアクセスします。メール処理で使用されるアプリケーションプロトコルには、</a:t>
            </a:r>
            <a:r>
              <a:rPr lang="en-US" dirty="0"/>
              <a:t>SMTP、POP3、IMAP4</a:t>
            </a:r>
            <a:r>
              <a:rPr lang="ja-JP" altLang="en-US"/>
              <a:t>が含まれます。</a:t>
            </a:r>
          </a:p>
          <a:p>
            <a:pPr>
              <a:buFont typeface="Arial" panose="020B0604020202020204" pitchFamily="34" charset="0"/>
              <a:buChar char="•"/>
            </a:pPr>
            <a:r>
              <a:rPr lang="en-US" b="1" dirty="0"/>
              <a:t>SMTP</a:t>
            </a:r>
            <a:r>
              <a:rPr lang="ja-JP" altLang="en-US"/>
              <a:t>は、メールクライアントがローカルメールサーバーにメッセージを送信する際に使用されます。その後、ローカルサーバーはメッセージがローカルメールボックス宛てなのか、別のサーバー上のメールボックス宛てなのかを判断します。別のサーバーに送信する場合、</a:t>
            </a:r>
            <a:r>
              <a:rPr lang="en-US" dirty="0"/>
              <a:t>SMTP</a:t>
            </a:r>
            <a:r>
              <a:rPr lang="ja-JP" altLang="en-US"/>
              <a:t>はサーバー間の通信にも使用されます。</a:t>
            </a:r>
            <a:r>
              <a:rPr lang="en-US" dirty="0"/>
              <a:t>SMTP</a:t>
            </a:r>
            <a:r>
              <a:rPr lang="ja-JP" altLang="en-US"/>
              <a:t>リクエストはポート</a:t>
            </a:r>
            <a:r>
              <a:rPr lang="en-US" altLang="ja-JP" dirty="0"/>
              <a:t>25</a:t>
            </a:r>
            <a:r>
              <a:rPr lang="ja-JP" altLang="en-US"/>
              <a:t>に送られます。</a:t>
            </a:r>
          </a:p>
          <a:p>
            <a:pPr>
              <a:buFont typeface="Arial" panose="020B0604020202020204" pitchFamily="34" charset="0"/>
              <a:buChar char="•"/>
            </a:pPr>
            <a:r>
              <a:rPr lang="en-US" b="1" dirty="0"/>
              <a:t>POP3</a:t>
            </a:r>
            <a:r>
              <a:rPr lang="ja-JP" altLang="en-US"/>
              <a:t>をサポートするサーバーは、ユーザー宛てのメッセージを受信して保存します。クライアントがサーバーに接続すると、メッセージはクライアントにダウンロードされます。既定では、メッセージはクライアントがアクセスした後にサーバーに保存されません。</a:t>
            </a:r>
            <a:r>
              <a:rPr lang="en-US" dirty="0"/>
              <a:t>POP3</a:t>
            </a:r>
            <a:r>
              <a:rPr lang="ja-JP" altLang="en-US"/>
              <a:t>サーバーはポート</a:t>
            </a:r>
            <a:r>
              <a:rPr lang="en-US" altLang="ja-JP" dirty="0"/>
              <a:t>110</a:t>
            </a:r>
            <a:r>
              <a:rPr lang="ja-JP" altLang="en-US"/>
              <a:t>でクライアントリクエストを受け付けます。</a:t>
            </a:r>
          </a:p>
          <a:p>
            <a:pPr>
              <a:buFont typeface="Arial" panose="020B0604020202020204" pitchFamily="34" charset="0"/>
              <a:buChar char="•"/>
            </a:pPr>
            <a:r>
              <a:rPr lang="en-US" b="1" dirty="0"/>
              <a:t>IMAP</a:t>
            </a:r>
            <a:r>
              <a:rPr lang="ja-JP" altLang="en-US"/>
              <a:t>をサポートするサーバーも、ユーザー宛てのメッセージを受信して保存します。しかし、</a:t>
            </a:r>
            <a:r>
              <a:rPr lang="en-US" dirty="0"/>
              <a:t>POP</a:t>
            </a:r>
            <a:r>
              <a:rPr lang="ja-JP" altLang="en-US"/>
              <a:t>とは異なり、</a:t>
            </a:r>
            <a:r>
              <a:rPr lang="en-US" dirty="0"/>
              <a:t>IMAP</a:t>
            </a:r>
            <a:r>
              <a:rPr lang="ja-JP" altLang="en-US"/>
              <a:t>ではメッセージはユーザーが削除しない限りサーバー上に保持されます。</a:t>
            </a:r>
            <a:r>
              <a:rPr lang="en-US" dirty="0"/>
              <a:t>IMAP</a:t>
            </a:r>
            <a:r>
              <a:rPr lang="ja-JP" altLang="en-US"/>
              <a:t>の最新バージョンである</a:t>
            </a:r>
            <a:r>
              <a:rPr lang="en-US" dirty="0"/>
              <a:t>IMAP4</a:t>
            </a:r>
            <a:r>
              <a:rPr lang="ja-JP" altLang="en-US"/>
              <a:t>は、ポート</a:t>
            </a:r>
            <a:r>
              <a:rPr lang="en-US" altLang="ja-JP" dirty="0"/>
              <a:t>143</a:t>
            </a:r>
            <a:r>
              <a:rPr lang="ja-JP" altLang="en-US"/>
              <a:t>でリクエストを受け付けます。</a:t>
            </a:r>
          </a:p>
          <a:p>
            <a:r>
              <a:rPr lang="ja-JP" altLang="en-US" b="1"/>
              <a:t>テキストメッセージ</a:t>
            </a:r>
            <a:r>
              <a:rPr lang="ja-JP" altLang="en-US"/>
              <a:t>は、インスタントメッセージ、ダイレクトメッセージ、プライベートメッセージ、チャットメッセージと呼ばれることがあります。これにより、インターネット上でリアルタイムのチャットが可能です。コンピュータでのテキストメッセージングサービスは、通常、ソーシャルメディアや情報共有サイトに統合されたウェブベースのクライアントを介してアクセスされます。これらのクライアントは通常、同じサイトの他のユーザーとのみ接続します。</a:t>
            </a:r>
          </a:p>
          <a:p>
            <a:r>
              <a:rPr lang="ja-JP" altLang="en-US" b="1"/>
              <a:t>インターネット電話クライアント</a:t>
            </a:r>
            <a:r>
              <a:rPr lang="ja-JP" altLang="en-US"/>
              <a:t>は、インスタントメッセージングで使用されるものと似たピアツーピア技術を使用します。</a:t>
            </a:r>
            <a:r>
              <a:rPr lang="en-US" dirty="0"/>
              <a:t>IP</a:t>
            </a:r>
            <a:r>
              <a:rPr lang="ja-JP" altLang="en-US"/>
              <a:t>電話は</a:t>
            </a:r>
            <a:r>
              <a:rPr lang="en-US" b="1" dirty="0"/>
              <a:t>VoIP</a:t>
            </a:r>
            <a:r>
              <a:rPr lang="ja-JP" altLang="en-US"/>
              <a:t>を使用し、アナログ音声信号をデジタルデータに変換します。この音声データは</a:t>
            </a:r>
            <a:r>
              <a:rPr lang="en-US" dirty="0"/>
              <a:t>IP</a:t>
            </a:r>
            <a:r>
              <a:rPr lang="ja-JP" altLang="en-US"/>
              <a:t>パケットにカプセル化され、ネットワークを通じて通話を伝送します。</a:t>
            </a:r>
          </a:p>
          <a:p>
            <a:r>
              <a:rPr lang="ja-JP" altLang="en-US" b="1"/>
              <a:t>要約：</a:t>
            </a:r>
          </a:p>
          <a:p>
            <a:pPr>
              <a:buFont typeface="+mj-lt"/>
              <a:buAutoNum type="arabicPeriod"/>
            </a:pPr>
            <a:r>
              <a:rPr lang="ja-JP" altLang="en-US" b="1"/>
              <a:t>メール通信</a:t>
            </a:r>
            <a:r>
              <a:rPr lang="en-US" altLang="ja-JP" dirty="0"/>
              <a:t>:</a:t>
            </a:r>
          </a:p>
          <a:p>
            <a:pPr marL="742950" lvl="1" indent="-285750">
              <a:buFont typeface="+mj-lt"/>
              <a:buAutoNum type="arabicPeriod"/>
            </a:pPr>
            <a:r>
              <a:rPr lang="en-US" b="1" dirty="0"/>
              <a:t>SMTP</a:t>
            </a:r>
            <a:r>
              <a:rPr lang="en-US" dirty="0"/>
              <a:t>: </a:t>
            </a:r>
            <a:r>
              <a:rPr lang="ja-JP" altLang="en-US"/>
              <a:t>メール送信およびサーバー間通信（ポート</a:t>
            </a:r>
            <a:r>
              <a:rPr lang="en-US" altLang="ja-JP" dirty="0"/>
              <a:t>25</a:t>
            </a:r>
            <a:r>
              <a:rPr lang="ja-JP" altLang="en-US"/>
              <a:t>）。</a:t>
            </a:r>
          </a:p>
          <a:p>
            <a:pPr marL="742950" lvl="1" indent="-285750">
              <a:buFont typeface="+mj-lt"/>
              <a:buAutoNum type="arabicPeriod"/>
            </a:pPr>
            <a:r>
              <a:rPr lang="en-US" b="1" dirty="0"/>
              <a:t>POP3</a:t>
            </a:r>
            <a:r>
              <a:rPr lang="en-US" dirty="0"/>
              <a:t>: </a:t>
            </a:r>
            <a:r>
              <a:rPr lang="ja-JP" altLang="en-US"/>
              <a:t>メール受信・保存、クライアントへのダウンロード後にサーバーから削除（ポート</a:t>
            </a:r>
            <a:r>
              <a:rPr lang="en-US" altLang="ja-JP" dirty="0"/>
              <a:t>110</a:t>
            </a:r>
            <a:r>
              <a:rPr lang="ja-JP" altLang="en-US"/>
              <a:t>）。</a:t>
            </a:r>
          </a:p>
          <a:p>
            <a:pPr marL="742950" lvl="1" indent="-285750">
              <a:buFont typeface="+mj-lt"/>
              <a:buAutoNum type="arabicPeriod"/>
            </a:pPr>
            <a:r>
              <a:rPr lang="en-US" b="1" dirty="0"/>
              <a:t>IMAP4</a:t>
            </a:r>
            <a:r>
              <a:rPr lang="en-US" dirty="0"/>
              <a:t>: </a:t>
            </a:r>
            <a:r>
              <a:rPr lang="ja-JP" altLang="en-US"/>
              <a:t>メール受信・保存、削除されない限りサーバーに保持（ポート</a:t>
            </a:r>
            <a:r>
              <a:rPr lang="en-US" altLang="ja-JP" dirty="0"/>
              <a:t>143</a:t>
            </a:r>
            <a:r>
              <a:rPr lang="ja-JP" altLang="en-US"/>
              <a:t>）。</a:t>
            </a:r>
          </a:p>
          <a:p>
            <a:pPr>
              <a:buFont typeface="+mj-lt"/>
              <a:buAutoNum type="arabicPeriod"/>
            </a:pPr>
            <a:r>
              <a:rPr lang="ja-JP" altLang="en-US" b="1"/>
              <a:t>テキストメッセージング</a:t>
            </a:r>
            <a:r>
              <a:rPr lang="en-US" altLang="ja-JP" dirty="0"/>
              <a:t>:</a:t>
            </a:r>
          </a:p>
          <a:p>
            <a:pPr marL="742950" lvl="1" indent="-285750">
              <a:buFont typeface="+mj-lt"/>
              <a:buAutoNum type="arabicPeriod"/>
            </a:pPr>
            <a:r>
              <a:rPr lang="ja-JP" altLang="en-US"/>
              <a:t>ソーシャルメディア統合クライアントでリアルタイムチャット可能。</a:t>
            </a:r>
          </a:p>
          <a:p>
            <a:pPr marL="742950" lvl="1" indent="-285750">
              <a:buFont typeface="+mj-lt"/>
              <a:buAutoNum type="arabicPeriod"/>
            </a:pPr>
            <a:r>
              <a:rPr lang="ja-JP" altLang="en-US"/>
              <a:t>同じサイトの他のユーザーのみ接続可能。</a:t>
            </a:r>
          </a:p>
          <a:p>
            <a:pPr>
              <a:buFont typeface="+mj-lt"/>
              <a:buAutoNum type="arabicPeriod"/>
            </a:pPr>
            <a:r>
              <a:rPr lang="ja-JP" altLang="en-US" b="1"/>
              <a:t>インターネット電話</a:t>
            </a:r>
            <a:r>
              <a:rPr lang="en-US" altLang="ja-JP" dirty="0"/>
              <a:t>:</a:t>
            </a:r>
          </a:p>
          <a:p>
            <a:pPr marL="742950" lvl="1" indent="-285750">
              <a:buFont typeface="+mj-lt"/>
              <a:buAutoNum type="arabicPeriod"/>
            </a:pPr>
            <a:r>
              <a:rPr lang="en-US" dirty="0"/>
              <a:t>VoIP</a:t>
            </a:r>
            <a:r>
              <a:rPr lang="ja-JP" altLang="en-US"/>
              <a:t>技術を使用して音声データをデジタル化し、</a:t>
            </a:r>
            <a:r>
              <a:rPr lang="en-US" dirty="0"/>
              <a:t>IP</a:t>
            </a:r>
            <a:r>
              <a:rPr lang="ja-JP" altLang="en-US"/>
              <a:t>パケットで伝送。</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07755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210952F-7D5F-4496-7813-77E6B72AFD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B8F633A-5443-69C1-918D-00C5B82FE0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500586A-83B6-3925-E300-91F2C035C7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0594959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1CA969D-1FFB-6E00-5128-0D060E42CD7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B98497C-CF20-EFE7-94DF-CD17226E7BF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7DBFE34-45A1-0CE1-D874-0FC4B202A8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5481740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0841007-D1EC-30B6-8552-9125C8CA07B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05DF0D5-076E-D00D-EF18-2A40F9C532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E597A83-F625-F961-CB5B-0AB3180787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4234482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81018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4E7D620-5497-82B1-6EEF-9468D4B8169C}"/>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E5D5B14-E463-90BC-F4F8-9A09E86B4C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F34C323-D1B5-1B30-9CC3-5A2B2CDC09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モジュールタイトル：アプリケーション層サービス</a:t>
            </a:r>
            <a:br>
              <a:rPr lang="ja-JP" altLang="en-US"/>
            </a:br>
            <a:r>
              <a:rPr lang="ja-JP" altLang="en-US"/>
              <a:t>モジュールの目的：一般的なアプリケーション層サービスの機能を説明する。</a:t>
            </a:r>
          </a:p>
          <a:p>
            <a:r>
              <a:rPr lang="ja-JP" altLang="en-US" b="1"/>
              <a:t>クライアントサーバーの関係</a:t>
            </a:r>
            <a:r>
              <a:rPr lang="ja-JP" altLang="en-US"/>
              <a:t>：クライアントとサーバーの相互作用について説明する。</a:t>
            </a:r>
            <a:br>
              <a:rPr lang="ja-JP" altLang="en-US"/>
            </a:br>
            <a:r>
              <a:rPr lang="ja-JP" altLang="en-US" b="1"/>
              <a:t>ネットワークアプリケーションサービス</a:t>
            </a:r>
            <a:r>
              <a:rPr lang="ja-JP" altLang="en-US"/>
              <a:t>：一般的なネットワークアプリケーションについて説明する。</a:t>
            </a:r>
            <a:br>
              <a:rPr lang="ja-JP" altLang="en-US"/>
            </a:br>
            <a:r>
              <a:rPr lang="ja-JP" altLang="en-US" b="1"/>
              <a:t>ドメインネームシステム</a:t>
            </a:r>
            <a:r>
              <a:rPr lang="ja-JP" altLang="en-US"/>
              <a:t>：</a:t>
            </a:r>
            <a:r>
              <a:rPr lang="en-US" dirty="0"/>
              <a:t>DNS</a:t>
            </a:r>
            <a:r>
              <a:rPr lang="ja-JP" altLang="en-US"/>
              <a:t>について説明する。</a:t>
            </a:r>
            <a:br>
              <a:rPr lang="ja-JP" altLang="en-US"/>
            </a:br>
            <a:r>
              <a:rPr lang="ja-JP" altLang="en-US" b="1"/>
              <a:t>ウェブクライアントとサーバー</a:t>
            </a:r>
            <a:r>
              <a:rPr lang="ja-JP" altLang="en-US"/>
              <a:t>：</a:t>
            </a:r>
            <a:r>
              <a:rPr lang="en-US" dirty="0"/>
              <a:t>HTTP</a:t>
            </a:r>
            <a:r>
              <a:rPr lang="ja-JP" altLang="en-US"/>
              <a:t>と</a:t>
            </a:r>
            <a:r>
              <a:rPr lang="en-US" dirty="0"/>
              <a:t>HTML</a:t>
            </a:r>
            <a:r>
              <a:rPr lang="ja-JP" altLang="en-US"/>
              <a:t>について説明する。</a:t>
            </a:r>
            <a:br>
              <a:rPr lang="ja-JP" altLang="en-US"/>
            </a:br>
            <a:r>
              <a:rPr lang="en-US" b="1" dirty="0"/>
              <a:t>FTP</a:t>
            </a:r>
            <a:r>
              <a:rPr lang="ja-JP" altLang="en-US" b="1"/>
              <a:t>クライアントとサーバー</a:t>
            </a:r>
            <a:r>
              <a:rPr lang="ja-JP" altLang="en-US"/>
              <a:t>：</a:t>
            </a:r>
            <a:r>
              <a:rPr lang="en-US" dirty="0"/>
              <a:t>FTP</a:t>
            </a:r>
            <a:r>
              <a:rPr lang="ja-JP" altLang="en-US"/>
              <a:t>について説明する。</a:t>
            </a:r>
            <a:br>
              <a:rPr lang="ja-JP" altLang="en-US"/>
            </a:br>
            <a:r>
              <a:rPr lang="ja-JP" altLang="en-US" b="1"/>
              <a:t>バーチャルターミナル</a:t>
            </a:r>
            <a:r>
              <a:rPr lang="ja-JP" altLang="en-US"/>
              <a:t>：</a:t>
            </a:r>
            <a:r>
              <a:rPr lang="en-US" dirty="0"/>
              <a:t>Telnet</a:t>
            </a:r>
            <a:r>
              <a:rPr lang="ja-JP" altLang="en-US"/>
              <a:t>と</a:t>
            </a:r>
            <a:r>
              <a:rPr lang="en-US" dirty="0"/>
              <a:t>SSH</a:t>
            </a:r>
            <a:r>
              <a:rPr lang="ja-JP" altLang="en-US"/>
              <a:t>について説明する。</a:t>
            </a:r>
            <a:br>
              <a:rPr lang="ja-JP" altLang="en-US"/>
            </a:br>
            <a:r>
              <a:rPr lang="ja-JP" altLang="en-US" b="1"/>
              <a:t>メールとメッセージング</a:t>
            </a:r>
            <a:r>
              <a:rPr lang="ja-JP" altLang="en-US"/>
              <a:t>：メールプロトコルについて説明する。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279334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1737067-0EC5-B744-5488-37A8E55DB58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807763C-608A-979C-028A-5FE9DEB8BB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BE875F11-6CB8-31D9-87EC-C619104EBB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モジュールタイトル：アプリケーション層サービス</a:t>
            </a:r>
            <a:br>
              <a:rPr lang="ja-JP" altLang="en-US"/>
            </a:br>
            <a:r>
              <a:rPr lang="ja-JP" altLang="en-US"/>
              <a:t>モジュールの目的：一般的なアプリケーション層サービスの機能を説明する。</a:t>
            </a:r>
          </a:p>
          <a:p>
            <a:r>
              <a:rPr lang="ja-JP" altLang="en-US" b="1"/>
              <a:t>クライアントサーバーの関係</a:t>
            </a:r>
            <a:r>
              <a:rPr lang="ja-JP" altLang="en-US"/>
              <a:t>：クライアントとサーバーの相互作用について説明する。</a:t>
            </a:r>
            <a:br>
              <a:rPr lang="ja-JP" altLang="en-US"/>
            </a:br>
            <a:r>
              <a:rPr lang="ja-JP" altLang="en-US" b="1"/>
              <a:t>ネットワークアプリケーションサービス</a:t>
            </a:r>
            <a:r>
              <a:rPr lang="ja-JP" altLang="en-US"/>
              <a:t>：一般的なネットワークアプリケーションについて説明する。</a:t>
            </a:r>
            <a:br>
              <a:rPr lang="ja-JP" altLang="en-US"/>
            </a:br>
            <a:r>
              <a:rPr lang="ja-JP" altLang="en-US" b="1"/>
              <a:t>ドメインネームシステム</a:t>
            </a:r>
            <a:r>
              <a:rPr lang="ja-JP" altLang="en-US"/>
              <a:t>：</a:t>
            </a:r>
            <a:r>
              <a:rPr lang="en-US" dirty="0"/>
              <a:t>DNS</a:t>
            </a:r>
            <a:r>
              <a:rPr lang="ja-JP" altLang="en-US"/>
              <a:t>について説明する。</a:t>
            </a:r>
            <a:br>
              <a:rPr lang="ja-JP" altLang="en-US"/>
            </a:br>
            <a:r>
              <a:rPr lang="ja-JP" altLang="en-US" b="1"/>
              <a:t>ウェブクライアントとサーバー</a:t>
            </a:r>
            <a:r>
              <a:rPr lang="ja-JP" altLang="en-US"/>
              <a:t>：</a:t>
            </a:r>
            <a:r>
              <a:rPr lang="en-US" dirty="0"/>
              <a:t>HTTP</a:t>
            </a:r>
            <a:r>
              <a:rPr lang="ja-JP" altLang="en-US"/>
              <a:t>と</a:t>
            </a:r>
            <a:r>
              <a:rPr lang="en-US" dirty="0"/>
              <a:t>HTML</a:t>
            </a:r>
            <a:r>
              <a:rPr lang="ja-JP" altLang="en-US"/>
              <a:t>について説明する。</a:t>
            </a:r>
            <a:br>
              <a:rPr lang="ja-JP" altLang="en-US"/>
            </a:br>
            <a:r>
              <a:rPr lang="en-US" b="1" dirty="0"/>
              <a:t>FTP</a:t>
            </a:r>
            <a:r>
              <a:rPr lang="ja-JP" altLang="en-US" b="1"/>
              <a:t>クライアントとサーバー</a:t>
            </a:r>
            <a:r>
              <a:rPr lang="ja-JP" altLang="en-US"/>
              <a:t>：</a:t>
            </a:r>
            <a:r>
              <a:rPr lang="en-US" dirty="0"/>
              <a:t>FTP</a:t>
            </a:r>
            <a:r>
              <a:rPr lang="ja-JP" altLang="en-US"/>
              <a:t>について説明する。</a:t>
            </a:r>
            <a:br>
              <a:rPr lang="ja-JP" altLang="en-US"/>
            </a:br>
            <a:r>
              <a:rPr lang="ja-JP" altLang="en-US" b="1"/>
              <a:t>バーチャルターミナル</a:t>
            </a:r>
            <a:r>
              <a:rPr lang="ja-JP" altLang="en-US"/>
              <a:t>：</a:t>
            </a:r>
            <a:r>
              <a:rPr lang="en-US" dirty="0"/>
              <a:t>Telnet</a:t>
            </a:r>
            <a:r>
              <a:rPr lang="ja-JP" altLang="en-US"/>
              <a:t>と</a:t>
            </a:r>
            <a:r>
              <a:rPr lang="en-US" dirty="0"/>
              <a:t>SSH</a:t>
            </a:r>
            <a:r>
              <a:rPr lang="ja-JP" altLang="en-US"/>
              <a:t>について説明する。</a:t>
            </a:r>
            <a:br>
              <a:rPr lang="ja-JP" altLang="en-US"/>
            </a:br>
            <a:r>
              <a:rPr lang="ja-JP" altLang="en-US" b="1"/>
              <a:t>メールとメッセージング</a:t>
            </a:r>
            <a:r>
              <a:rPr lang="ja-JP" altLang="en-US"/>
              <a:t>：メールプロトコルについて説明する。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907779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1E7FC5E-5A3A-CFB6-419E-486F1654E61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96D85C5-9251-8A91-BFAB-EA3B982C2E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7E5314A-0718-B9D3-0207-708C48246A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73510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2" name="Footer Placeholder 1">
            <a:extLst>
              <a:ext uri="{FF2B5EF4-FFF2-40B4-BE49-F238E27FC236}">
                <a16:creationId xmlns:a16="http://schemas.microsoft.com/office/drawing/2014/main" id="{4238E1A3-9FA0-2828-AF61-0F4DF22E67A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D89EE339-90CF-F2DA-DB52-C42664FA4779}"/>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5EE5CA72-75EC-26C1-AAAE-D30F534E451D}"/>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5197EF68-FB05-296D-1A00-21EAD3A85E6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 name="Footer Placeholder 1">
            <a:extLst>
              <a:ext uri="{FF2B5EF4-FFF2-40B4-BE49-F238E27FC236}">
                <a16:creationId xmlns:a16="http://schemas.microsoft.com/office/drawing/2014/main" id="{302C5E7B-9B3D-B46B-546B-1CCFC1C5324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extLst>
      <p:ext uri="{BB962C8B-B14F-4D97-AF65-F5344CB8AC3E}">
        <p14:creationId xmlns:p14="http://schemas.microsoft.com/office/powerpoint/2010/main" val="834790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dirty="0"/>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17232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dirty="0"/>
          </a:p>
        </p:txBody>
      </p:sp>
      <p:sp>
        <p:nvSpPr>
          <p:cNvPr id="2" name="Footer Placeholder 1">
            <a:extLst>
              <a:ext uri="{FF2B5EF4-FFF2-40B4-BE49-F238E27FC236}">
                <a16:creationId xmlns:a16="http://schemas.microsoft.com/office/drawing/2014/main" id="{8C5AD43A-6175-2820-4EA2-EDE0F105C22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69" r:id="rId4"/>
    <p:sldLayoutId id="2147483670" r:id="rId5"/>
    <p:sldLayoutId id="2147483673" r:id="rId6"/>
    <p:sldLayoutId id="2147483674" r:id="rId7"/>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teacher2025cisconetwork@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hyperlink" Target="https://www.netacad.com/launch?id=f393c38f-b410-4d2b-8275-70e144273519&amp;tab=curriculum&amp;view=4b5eb47f-c5fa-54d4-a737-0d0115333442"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hyperlink" Target="https://skillsforall.com/launch?id=f393c38f-b410-4d2b-8275-70e144273519&amp;tab=curriculum&amp;view=220c0250-4c5f-553d-80bf-b246b608670d" TargetMode="External"/><Relationship Id="rId4" Type="http://schemas.openxmlformats.org/officeDocument/2006/relationships/hyperlink" Target="https://skillsforall.com/launch?id=f393c38f-b410-4d2b-8275-70e144273519&amp;tab=curriculum&amp;view=c36174ae-8496-5c92-8bd9-e03137f30426"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www.learnip.com/" TargetMode="External"/><Relationship Id="rId4" Type="http://schemas.openxmlformats.org/officeDocument/2006/relationships/hyperlink" Target="https://skillsforall.com/launch?id=f393c38f-b410-4d2b-8275-70e144273519&amp;tab=curriculum&amp;view=c36174ae-8496-5c92-8bd9-e03137f30426"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ftp://ftp.example.com/" TargetMode="External"/><Relationship Id="rId5" Type="http://schemas.openxmlformats.org/officeDocument/2006/relationships/image" Target="../media/image4.jpg"/><Relationship Id="rId4" Type="http://schemas.openxmlformats.org/officeDocument/2006/relationships/hyperlink" Target="https://skillsforall.com/launch?id=f393c38f-b410-4d2b-8275-70e144273519&amp;tab=curriculum&amp;view=220c0250-4c5f-553d-80bf-b246b608670d"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24cf3f5-2fe4-57c9-b992-89d2dc3bd0ea"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524cf3f5-2fe4-57c9-b992-89d2dc3bd0ea"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86dc4c44-fbf1-57cd-ae84-301f3e3d7a08"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86dc4c44-fbf1-57cd-ae84-301f3e3d7a08"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3e735cd9-c77e-5674-a587-d6e909ada546"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3e735cd9-c77e-5674-a587-d6e909ada546"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hyperlink" Target="https://forms.gle/Yp8tKwd2fzs2DYG2A" TargetMode="External"/><Relationship Id="rId4" Type="http://schemas.openxmlformats.org/officeDocument/2006/relationships/hyperlink" Target="https://skillsforall.com/launch?id=f393c38f-b410-4d2b-8275-70e144273519&amp;tab=curriculum&amp;view=688600a5-9654-583e-89ff-b9ed3214e37f"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hyperlink" Target="https://forms.gle/Yp8tKwd2fzs2DYG2A" TargetMode="External"/><Relationship Id="rId4" Type="http://schemas.openxmlformats.org/officeDocument/2006/relationships/hyperlink" Target="https://skillsforall.com/launch?id=f393c38f-b410-4d2b-8275-70e144273519&amp;tab=curriculum&amp;view=688600a5-9654-583e-89ff-b9ed3214e37f"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hyperlink" Target="https://forms.gle/Yp8tKwd2fzs2DYG2A" TargetMode="External"/><Relationship Id="rId4" Type="http://schemas.openxmlformats.org/officeDocument/2006/relationships/hyperlink" Target="https://skillsforall.com/launch?id=f393c38f-b410-4d2b-8275-70e144273519&amp;tab=curriculum&amp;view=688600a5-9654-583e-89ff-b9ed3214e37f"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063a592d-27ff-532a-9788-fe0206bc705f"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s://skillsforall.com/launch?id=f393c38f-b410-4d2b-8275-70e144273519&amp;tab=curriculum&amp;view=53a7b7dc-a98a-5f6f-b54c-8c85bf2c6227" TargetMode="External"/><Relationship Id="rId4" Type="http://schemas.openxmlformats.org/officeDocument/2006/relationships/hyperlink" Target="https://skillsforall.com/launch?id=f393c38f-b410-4d2b-8275-70e144273519&amp;tab=curriculum&amp;view=78571394-5b58-5605-8d80-21c467d33aad"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063a592d-27ff-532a-9788-fe0206bc705f"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78571394-5b58-5605-8d80-21c467d33aad"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063a592d-27ff-532a-9788-fe0206bc705f"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skillsforall.com/launch?id=f393c38f-b410-4d2b-8275-70e144273519&amp;tab=curriculum&amp;view=53a7b7dc-a98a-5f6f-b54c-8c85bf2c6227"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e2efef4a-94ef-5fcb-8360-4c86b873b696" TargetMode="External"/><Relationship Id="rId4" Type="http://schemas.openxmlformats.org/officeDocument/2006/relationships/hyperlink" Target="https://skillsforall.com/launch?id=f393c38f-b410-4d2b-8275-70e144273519&amp;tab=curriculum&amp;view=0930f87a-96a6-5882-b044-a641c7439a52"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0930f87a-96a6-5882-b044-a641c7439a52"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e2efef4a-94ef-5fcb-8360-4c86b873b696"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netacad.com/launch?id=f393c38f-b410-4d2b-8275-70e144273519&amp;tab=curriculum&amp;view=5c876b99-5fdd-59f1-8a2f-805c03654448"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8e0222ff-adab-5b37-8a75-bf3377aac4b7"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8e0222ff-adab-5b37-8a75-bf3377aac4b7"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2b13490-3dfd-56bd-a81f-a0451964673c"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2b13490-3dfd-56bd-a81f-a0451964673c"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hyperlink" Target="NUL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e41b041d-606b-5129-911b-5805dea976fd" TargetMode="External"/><Relationship Id="rId4" Type="http://schemas.openxmlformats.org/officeDocument/2006/relationships/hyperlink" Target="https://skillsforall.com/launch?id=f393c38f-b410-4d2b-8275-70e144273519&amp;tab=curriculum&amp;view=e506e813-6c49-5126-984b-1035076b909d"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e506e813-6c49-5126-984b-1035076b909d"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e41b041d-606b-5129-911b-5805dea976fd"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4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hyperlink" Target="https://www.netacad.com/launch?id=f393c38f-b410-4d2b-8275-70e144273519&amp;tab=curriculum&amp;view=d07f63eb-8d57-5de1-842a-3212d8e30bbc"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fc59cd9e-45bd-5314-9ce7-9ae5087d0f27"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fc59cd9e-45bd-5314-9ce7-9ae5087d0f27"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a7d5886f-4288-5af5-8204-f2c1cb9845d2"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a7d5886f-4288-5af5-8204-f2c1cb9845d2"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netacad.com/launch?id=f393c38f-b410-4d2b-8275-70e144273519&amp;tab=curriculum&amp;view=345e783c-ffde-5427-b818-995fbb2932c6"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3ac3d4d4-5369-5c81-9548-3d6313b93042"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3ac3d4d4-5369-5c81-9548-3d6313b93042"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df309cca-378f-568d-8e9e-830c794c8478" TargetMode="External"/><Relationship Id="rId4" Type="http://schemas.openxmlformats.org/officeDocument/2006/relationships/hyperlink" Target="https://skillsforall.com/launch?id=f393c38f-b410-4d2b-8275-70e144273519&amp;tab=curriculum&amp;view=522dec1b-26aa-5a2c-8e07-34911d06d04a"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hyperlink" Target="https://forms.gle/gMCya3Re3zss1dUQ6" TargetMode="External"/></Relationships>
</file>

<file path=ppt/slides/_rels/slide5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forms.gle/tavPyYGaNKnEfLzN8" TargetMode="External"/><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345e783c-ffde-5427-b818-995fbb2932c6" TargetMode="External"/><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hyperlink" Target="https://skillsforall.com/launch?id=f393c38f-b410-4d2b-8275-70e144273519&amp;tab=curriculum&amp;view=4b5eb47f-c5fa-54d4-a737-0d011533344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sp>
        <p:nvSpPr>
          <p:cNvPr id="477" name="Google Shape;477;p27"/>
          <p:cNvSpPr txBox="1">
            <a:spLocks noGrp="1"/>
          </p:cNvSpPr>
          <p:nvPr>
            <p:ph type="ctrTitle"/>
          </p:nvPr>
        </p:nvSpPr>
        <p:spPr>
          <a:xfrm>
            <a:off x="720000" y="1016381"/>
            <a:ext cx="4079700" cy="2406000"/>
          </a:xfrm>
        </p:spPr>
        <p:txBody>
          <a:bodyPr spcFirstLastPara="1" wrap="square" lIns="91425" tIns="91425" rIns="91425" bIns="91425" anchor="b" anchorCtr="0">
            <a:noAutofit/>
          </a:bodyPr>
          <a:lstStyle/>
          <a:p>
            <a:r>
              <a:rPr lang="en-US" altLang="ja-JP" dirty="0">
                <a:solidFill>
                  <a:schemeClr val="accent1"/>
                </a:solidFill>
              </a:rPr>
              <a:t>15</a:t>
            </a:r>
            <a:br>
              <a:rPr lang="en-US" altLang="ja-JP" dirty="0"/>
            </a:br>
            <a:r>
              <a:rPr lang="en-US" altLang="ja-JP" sz="3600" dirty="0"/>
              <a:t>Networking Basics</a:t>
            </a:r>
            <a:r>
              <a:rPr lang="ja-JP" altLang="en-US" sz="3600"/>
              <a:t>　</a:t>
            </a:r>
            <a:br>
              <a:rPr lang="ja-JP" altLang="en-US" sz="3600"/>
            </a:br>
            <a:r>
              <a:rPr lang="en-US" altLang="ja-JP" sz="3600" dirty="0"/>
              <a:t>Module 16: Application Layer Services</a:t>
            </a:r>
            <a:endParaRPr lang="en-US" sz="3600" dirty="0"/>
          </a:p>
        </p:txBody>
      </p:sp>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Footer Placeholder 1">
            <a:extLst>
              <a:ext uri="{FF2B5EF4-FFF2-40B4-BE49-F238E27FC236}">
                <a16:creationId xmlns:a16="http://schemas.microsoft.com/office/drawing/2014/main" id="{423369BF-2850-0616-DE0C-85BCE3947D3D}"/>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a:t>
            </a:fld>
            <a:endParaRPr lang="en-US" dirty="0"/>
          </a:p>
        </p:txBody>
      </p:sp>
      <p:sp>
        <p:nvSpPr>
          <p:cNvPr id="5" name="Google Shape;478;p27">
            <a:extLst>
              <a:ext uri="{FF2B5EF4-FFF2-40B4-BE49-F238E27FC236}">
                <a16:creationId xmlns:a16="http://schemas.microsoft.com/office/drawing/2014/main" id="{B49F5FB6-391E-F1D2-7363-0BE8F74A2C0F}"/>
              </a:ext>
            </a:extLst>
          </p:cNvPr>
          <p:cNvSpPr txBox="1">
            <a:spLocks noGrp="1"/>
          </p:cNvSpPr>
          <p:nvPr>
            <p:ph type="subTitle" idx="1"/>
          </p:nvPr>
        </p:nvSpPr>
        <p:spPr>
          <a:xfrm>
            <a:off x="720000" y="3387618"/>
            <a:ext cx="4898338" cy="12859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mn-lt"/>
              </a:rPr>
              <a:t>Class code</a:t>
            </a:r>
            <a:r>
              <a:rPr lang="mn-MN" dirty="0">
                <a:latin typeface="+mn-lt"/>
              </a:rPr>
              <a:t>: </a:t>
            </a:r>
            <a:r>
              <a:rPr lang="en-US" dirty="0">
                <a:latin typeface="+mn-lt"/>
              </a:rPr>
              <a:t>KCS414 </a:t>
            </a:r>
          </a:p>
          <a:p>
            <a:pPr marL="0" lvl="0" indent="0" algn="l" rtl="0">
              <a:spcBef>
                <a:spcPts val="0"/>
              </a:spcBef>
              <a:spcAft>
                <a:spcPts val="0"/>
              </a:spcAft>
              <a:buNone/>
            </a:pPr>
            <a:r>
              <a:rPr lang="en-US" dirty="0">
                <a:latin typeface="+mn-lt"/>
              </a:rPr>
              <a:t>Year Offering: 2025, 2</a:t>
            </a:r>
            <a:r>
              <a:rPr lang="en-US" baseline="30000" dirty="0">
                <a:latin typeface="+mn-lt"/>
              </a:rPr>
              <a:t>nd</a:t>
            </a:r>
            <a:r>
              <a:rPr lang="en-US" dirty="0">
                <a:latin typeface="+mn-lt"/>
              </a:rPr>
              <a:t> Term</a:t>
            </a:r>
          </a:p>
          <a:p>
            <a:pPr marL="0" lvl="0" indent="0" algn="l" rtl="0">
              <a:spcBef>
                <a:spcPts val="0"/>
              </a:spcBef>
              <a:spcAft>
                <a:spcPts val="0"/>
              </a:spcAft>
              <a:buNone/>
            </a:pPr>
            <a:r>
              <a:rPr lang="en-US" dirty="0">
                <a:latin typeface="+mn-lt"/>
              </a:rPr>
              <a:t>Target Grade Level: 4th Grade</a:t>
            </a:r>
          </a:p>
          <a:p>
            <a:pPr marL="0" lvl="0" indent="0" algn="l" rtl="0">
              <a:spcBef>
                <a:spcPts val="0"/>
              </a:spcBef>
              <a:spcAft>
                <a:spcPts val="0"/>
              </a:spcAft>
              <a:buNone/>
            </a:pPr>
            <a:r>
              <a:rPr lang="en-US" dirty="0">
                <a:latin typeface="+mn-lt"/>
              </a:rPr>
              <a:t>Japanese Course </a:t>
            </a:r>
            <a:r>
              <a:rPr lang="en-US" altLang="ja-JP" dirty="0">
                <a:latin typeface="+mn-lt"/>
              </a:rPr>
              <a:t>Title: </a:t>
            </a:r>
            <a:r>
              <a:rPr lang="ja-JP" altLang="en-US">
                <a:latin typeface="+mn-ea"/>
                <a:ea typeface="+mn-ea"/>
              </a:rPr>
              <a:t>ネットワーク入門</a:t>
            </a:r>
            <a:r>
              <a:rPr lang="en-US" altLang="ja-JP" dirty="0">
                <a:latin typeface="+mn-ea"/>
                <a:ea typeface="+mn-ea"/>
              </a:rPr>
              <a:t>1,2</a:t>
            </a:r>
            <a:endParaRPr lang="ja-JP" altLang="en-US">
              <a:latin typeface="+mn-ea"/>
              <a:ea typeface="+mn-ea"/>
            </a:endParaRPr>
          </a:p>
          <a:p>
            <a:pPr marL="0" lvl="0" indent="0" algn="l" rtl="0">
              <a:spcBef>
                <a:spcPts val="0"/>
              </a:spcBef>
              <a:spcAft>
                <a:spcPts val="0"/>
              </a:spcAft>
              <a:buNone/>
            </a:pPr>
            <a:endParaRPr lang="ja-JP" altLang="en-US">
              <a:latin typeface="+mn-lt"/>
            </a:endParaRPr>
          </a:p>
          <a:p>
            <a:pPr marL="0" lvl="0" indent="0" algn="l" rtl="0">
              <a:spcBef>
                <a:spcPts val="0"/>
              </a:spcBef>
              <a:spcAft>
                <a:spcPts val="0"/>
              </a:spcAft>
              <a:buNone/>
            </a:pPr>
            <a:endParaRPr lang="ja-JP" altLang="en-US" dirty="0">
              <a:latin typeface="+mn-lt"/>
            </a:endParaRPr>
          </a:p>
        </p:txBody>
      </p:sp>
      <p:sp>
        <p:nvSpPr>
          <p:cNvPr id="3" name="TextBox 1">
            <a:extLst>
              <a:ext uri="{FF2B5EF4-FFF2-40B4-BE49-F238E27FC236}">
                <a16:creationId xmlns:a16="http://schemas.microsoft.com/office/drawing/2014/main" id="{50410F85-8A6A-08D6-F54D-BAFA02DB2BC8}"/>
              </a:ext>
            </a:extLst>
          </p:cNvPr>
          <p:cNvSpPr txBox="1"/>
          <p:nvPr/>
        </p:nvSpPr>
        <p:spPr>
          <a:xfrm>
            <a:off x="747890" y="4739722"/>
            <a:ext cx="5300804" cy="276999"/>
          </a:xfrm>
          <a:prstGeom prst="rect">
            <a:avLst/>
          </a:prstGeom>
          <a:noFill/>
        </p:spPr>
        <p:txBody>
          <a:bodyPr wrap="square">
            <a:spAutoFit/>
          </a:bodyPr>
          <a:lstStyle>
            <a:defPPr marR="0" lvl="0" algn="l" rtl="0">
              <a:lnSpc>
                <a:spcPct val="100000"/>
              </a:lnSpc>
              <a:spcBef>
                <a:spcPts val="0"/>
              </a:spcBef>
              <a:spcAft>
                <a:spcPts val="0"/>
              </a:spcAft>
              <a:defRPr/>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dirty="0">
                <a:solidFill>
                  <a:schemeClr val="tx1"/>
                </a:solidFill>
              </a:rPr>
              <a:t>Created by </a:t>
            </a:r>
            <a:r>
              <a:rPr lang="en-US" sz="1200" dirty="0">
                <a:solidFill>
                  <a:schemeClr val="tx1"/>
                </a:solidFill>
                <a:hlinkClick r:id="rId3"/>
              </a:rPr>
              <a:t>Mariko Tagawa </a:t>
            </a:r>
            <a:r>
              <a:rPr lang="en-US" sz="1200" dirty="0">
                <a:solidFill>
                  <a:schemeClr val="tx1"/>
                </a:solidFill>
              </a:rPr>
              <a:t>, JICA volunteer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DEA3725-A8E9-6FFC-09E0-EED27A083A6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F4B4216-BCE6-A57F-1D43-85650886095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6EAC1997-DE96-A0C0-96F0-F619DA0559E1}"/>
              </a:ext>
            </a:extLst>
          </p:cNvPr>
          <p:cNvSpPr txBox="1"/>
          <p:nvPr/>
        </p:nvSpPr>
        <p:spPr>
          <a:xfrm>
            <a:off x="720726" y="113502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16.1.1 Client and Server Interaction</a:t>
            </a:r>
            <a:endParaRPr lang="en-US" altLang="ja-JP" sz="2000" dirty="0">
              <a:solidFill>
                <a:schemeClr val="accent4"/>
              </a:solidFill>
              <a:latin typeface="+mn-lt"/>
              <a:ea typeface="MS PGothic" panose="020B0600070205080204" pitchFamily="34" charset="-128"/>
            </a:endParaRPr>
          </a:p>
        </p:txBody>
      </p:sp>
      <p:pic>
        <p:nvPicPr>
          <p:cNvPr id="5" name="Picture 4" descr="A cloud with a black line&#10;&#10;Description automatically generated with medium confidence">
            <a:extLst>
              <a:ext uri="{FF2B5EF4-FFF2-40B4-BE49-F238E27FC236}">
                <a16:creationId xmlns:a16="http://schemas.microsoft.com/office/drawing/2014/main" id="{6D3E4F40-D83C-5C15-3653-062ACAC930BE}"/>
              </a:ext>
            </a:extLst>
          </p:cNvPr>
          <p:cNvPicPr>
            <a:picLocks noChangeAspect="1"/>
          </p:cNvPicPr>
          <p:nvPr/>
        </p:nvPicPr>
        <p:blipFill>
          <a:blip r:embed="rId5"/>
          <a:stretch>
            <a:fillRect/>
          </a:stretch>
        </p:blipFill>
        <p:spPr>
          <a:xfrm>
            <a:off x="797728" y="1620209"/>
            <a:ext cx="2540000" cy="1092200"/>
          </a:xfrm>
          <a:prstGeom prst="rect">
            <a:avLst/>
          </a:prstGeom>
        </p:spPr>
      </p:pic>
      <p:graphicFrame>
        <p:nvGraphicFramePr>
          <p:cNvPr id="6" name="Table 5">
            <a:extLst>
              <a:ext uri="{FF2B5EF4-FFF2-40B4-BE49-F238E27FC236}">
                <a16:creationId xmlns:a16="http://schemas.microsoft.com/office/drawing/2014/main" id="{16E9C7CD-78AF-D757-4114-1A7488246384}"/>
              </a:ext>
            </a:extLst>
          </p:cNvPr>
          <p:cNvGraphicFramePr>
            <a:graphicFrameLocks noGrp="1"/>
          </p:cNvGraphicFramePr>
          <p:nvPr>
            <p:extLst>
              <p:ext uri="{D42A27DB-BD31-4B8C-83A1-F6EECF244321}">
                <p14:modId xmlns:p14="http://schemas.microsoft.com/office/powerpoint/2010/main" val="231755527"/>
              </p:ext>
            </p:extLst>
          </p:nvPr>
        </p:nvGraphicFramePr>
        <p:xfrm>
          <a:off x="720725" y="2869705"/>
          <a:ext cx="8177948" cy="2194560"/>
        </p:xfrm>
        <a:graphic>
          <a:graphicData uri="http://schemas.openxmlformats.org/drawingml/2006/table">
            <a:tbl>
              <a:tblPr firstRow="1" bandRow="1">
                <a:tableStyleId>{D9606735-FB23-46DC-8E69-3DB70196E911}</a:tableStyleId>
              </a:tblPr>
              <a:tblGrid>
                <a:gridCol w="740085">
                  <a:extLst>
                    <a:ext uri="{9D8B030D-6E8A-4147-A177-3AD203B41FA5}">
                      <a16:colId xmlns:a16="http://schemas.microsoft.com/office/drawing/2014/main" val="1868797862"/>
                    </a:ext>
                  </a:extLst>
                </a:gridCol>
                <a:gridCol w="7437863">
                  <a:extLst>
                    <a:ext uri="{9D8B030D-6E8A-4147-A177-3AD203B41FA5}">
                      <a16:colId xmlns:a16="http://schemas.microsoft.com/office/drawing/2014/main" val="800894351"/>
                    </a:ext>
                  </a:extLst>
                </a:gridCol>
              </a:tblGrid>
              <a:tr h="462267">
                <a:tc>
                  <a:txBody>
                    <a:bodyPr/>
                    <a:lstStyle/>
                    <a:p>
                      <a:r>
                        <a:rPr lang="en-US" dirty="0">
                          <a:solidFill>
                            <a:schemeClr val="tx1"/>
                          </a:solidFill>
                          <a:latin typeface="+mn-lt"/>
                        </a:rPr>
                        <a:t>Email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ja-JP" altLang="en-US" sz="1400" b="0" i="0" u="none" strike="noStrike" cap="none">
                          <a:solidFill>
                            <a:schemeClr val="accent1"/>
                          </a:solidFill>
                          <a:effectLst/>
                          <a:latin typeface="Meiryo UI" panose="020B0604030504040204" pitchFamily="34" charset="-128"/>
                          <a:ea typeface="Meiryo UI" panose="020B0604030504040204" pitchFamily="34" charset="-128"/>
                          <a:cs typeface="Arial"/>
                          <a:sym typeface="Arial"/>
                        </a:rPr>
                        <a:t>メールサーバー</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は、メールサーバーソフトウェアを実行しています。</a:t>
                      </a:r>
                      <a:endParaRPr lang="en-US" altLang="ja-JP"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p>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クライアントは、</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Microsoft Outlook</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などのメールクライアントソフトウェアを使用して、サーバーのメールにアクセスします。</a:t>
                      </a:r>
                      <a:endPar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351738129"/>
                  </a:ext>
                </a:extLst>
              </a:tr>
              <a:tr h="370840">
                <a:tc>
                  <a:txBody>
                    <a:bodyPr/>
                    <a:lstStyle/>
                    <a:p>
                      <a:r>
                        <a:rPr lang="en-US" dirty="0">
                          <a:solidFill>
                            <a:schemeClr val="tx1"/>
                          </a:solidFill>
                          <a:latin typeface="+mn-lt"/>
                        </a:rPr>
                        <a:t>Web</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accent1"/>
                          </a:solidFill>
                          <a:effectLst/>
                          <a:latin typeface="Meiryo UI" panose="020B0604030504040204" pitchFamily="34" charset="-128"/>
                          <a:ea typeface="Meiryo UI" panose="020B0604030504040204" pitchFamily="34" charset="-128"/>
                          <a:cs typeface="Arial"/>
                          <a:sym typeface="Arial"/>
                        </a:rPr>
                        <a:t>ウェブサーバー</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は、ウェブサーバーソフトウェアを実行しています。</a:t>
                      </a:r>
                      <a:endParaRPr lang="en-US" altLang="ja-JP"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クライアントは、</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Chrome</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や</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Firefox</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などのブラウザソフトウェアを使用して、サーバー上のウェブページにアクセスします。</a:t>
                      </a:r>
                      <a:endParaRPr lang="ja-JP" alt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516447670"/>
                  </a:ext>
                </a:extLst>
              </a:tr>
              <a:tr h="370840">
                <a:tc>
                  <a:txBody>
                    <a:bodyPr/>
                    <a:lstStyle/>
                    <a:p>
                      <a:r>
                        <a:rPr lang="en-US" dirty="0">
                          <a:solidFill>
                            <a:schemeClr val="tx1"/>
                          </a:solidFill>
                          <a:latin typeface="+mn-lt"/>
                        </a:rPr>
                        <a:t>File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accent1"/>
                          </a:solidFill>
                          <a:effectLst/>
                          <a:latin typeface="Meiryo UI" panose="020B0604030504040204" pitchFamily="34" charset="-128"/>
                          <a:ea typeface="Meiryo UI" panose="020B0604030504040204" pitchFamily="34" charset="-128"/>
                          <a:cs typeface="Arial"/>
                          <a:sym typeface="Arial"/>
                        </a:rPr>
                        <a:t>ファイルサーバー</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は、企業やユーザーのファイルを保存します。</a:t>
                      </a:r>
                      <a:endParaRPr lang="en-US" altLang="ja-JP"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クライアントデバイスは、</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Windows</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のファイルエクスプローラーなどのソフトウェアを使用してこれらのファイルにアクセスします。</a:t>
                      </a:r>
                      <a:endPar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608792252"/>
                  </a:ext>
                </a:extLst>
              </a:tr>
            </a:tbl>
          </a:graphicData>
        </a:graphic>
      </p:graphicFrame>
      <p:sp>
        <p:nvSpPr>
          <p:cNvPr id="2" name="TextBox 1">
            <a:extLst>
              <a:ext uri="{FF2B5EF4-FFF2-40B4-BE49-F238E27FC236}">
                <a16:creationId xmlns:a16="http://schemas.microsoft.com/office/drawing/2014/main" id="{121D3C31-5FE4-7C91-83DB-BC016476FC9C}"/>
              </a:ext>
            </a:extLst>
          </p:cNvPr>
          <p:cNvSpPr txBox="1"/>
          <p:nvPr/>
        </p:nvSpPr>
        <p:spPr>
          <a:xfrm>
            <a:off x="3568390" y="1620209"/>
            <a:ext cx="5263376" cy="1246495"/>
          </a:xfrm>
          <a:prstGeom prst="rect">
            <a:avLst/>
          </a:prstGeom>
          <a:noFill/>
        </p:spPr>
        <p:txBody>
          <a:bodyPr wrap="square" rtlCol="0">
            <a:spAutoFit/>
          </a:bodyPr>
          <a:lstStyle/>
          <a:p>
            <a:pPr>
              <a:spcAft>
                <a:spcPts val="600"/>
              </a:spcAft>
            </a:pPr>
            <a:r>
              <a:rPr lang="ja-JP" altLang="en-US">
                <a:solidFill>
                  <a:schemeClr val="tx1"/>
                </a:solidFill>
                <a:latin typeface="Meiryo UI" panose="020B0604030504040204" pitchFamily="34" charset="-128"/>
                <a:ea typeface="Meiryo UI" panose="020B0604030504040204" pitchFamily="34" charset="-128"/>
              </a:rPr>
              <a:t>「サーバー」とは、ネットワークに接続された他のコンピュータに情報やサービスを提供するソフトウェアを実行しているコンピュータです。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例としては、ウェブサーバーがあります。インターネットには多くのサーバーが接続されており、ウェブサイト、メール、銀行取引、音楽ダウンロードなどのサービスを提供しています。</a:t>
            </a:r>
            <a:endParaRPr lang="en-US" dirty="0">
              <a:solidFill>
                <a:schemeClr val="tx1"/>
              </a:solidFill>
              <a:latin typeface="Meiryo UI" panose="020B0604030504040204" pitchFamily="34" charset="-128"/>
              <a:ea typeface="Meiryo UI" panose="020B0604030504040204" pitchFamily="34" charset="-128"/>
            </a:endParaRPr>
          </a:p>
        </p:txBody>
      </p:sp>
      <p:sp>
        <p:nvSpPr>
          <p:cNvPr id="3" name="Footer Placeholder 1">
            <a:extLst>
              <a:ext uri="{FF2B5EF4-FFF2-40B4-BE49-F238E27FC236}">
                <a16:creationId xmlns:a16="http://schemas.microsoft.com/office/drawing/2014/main" id="{A7B59B8C-5CE6-FE50-D326-925C6466DD9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10</a:t>
            </a:fld>
            <a:endParaRPr lang="en-US" dirty="0"/>
          </a:p>
        </p:txBody>
      </p:sp>
      <p:sp>
        <p:nvSpPr>
          <p:cNvPr id="7" name="Footer Placeholder 1">
            <a:extLst>
              <a:ext uri="{FF2B5EF4-FFF2-40B4-BE49-F238E27FC236}">
                <a16:creationId xmlns:a16="http://schemas.microsoft.com/office/drawing/2014/main" id="{59BB1A7D-32E2-6C35-5CB2-E19A487E10C3}"/>
              </a:ext>
            </a:extLst>
          </p:cNvPr>
          <p:cNvSpPr txBox="1">
            <a:spLocks/>
          </p:cNvSpPr>
          <p:nvPr/>
        </p:nvSpPr>
        <p:spPr>
          <a:xfrm>
            <a:off x="6032126" y="4946557"/>
            <a:ext cx="308610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1200" b="0" i="0" u="none" strike="noStrike" cap="none">
                <a:solidFill>
                  <a:schemeClr val="tx1">
                    <a:tint val="82000"/>
                  </a:schemeClr>
                </a:solidFill>
                <a:latin typeface="Meiryo UI" panose="020B0604030504040204" pitchFamily="34" charset="-128"/>
                <a:ea typeface="Meiryo UI" panose="020B0604030504040204" pitchFamily="34" charset="-128"/>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FAD3C7FD-4DC5-014A-A761-1D8E27BE9512}" type="slidenum">
              <a:rPr lang="en-US" smtClean="0"/>
              <a:pPr algn="r"/>
              <a:t>10</a:t>
            </a:fld>
            <a:endParaRPr lang="en-US" dirty="0"/>
          </a:p>
        </p:txBody>
      </p:sp>
    </p:spTree>
    <p:extLst>
      <p:ext uri="{BB962C8B-B14F-4D97-AF65-F5344CB8AC3E}">
        <p14:creationId xmlns:p14="http://schemas.microsoft.com/office/powerpoint/2010/main" val="1768559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3855E8C-5068-4A0F-D163-8142CAD7317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6B5E0AA-B3D4-E465-F364-F0881EF448F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79FC5FDA-771C-C430-9810-F14214684C3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16.1.2 Video - Web Server and Client IP Interactions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6B6C23B2-59CF-F529-BF1F-4D10A9F9B020}"/>
              </a:ext>
            </a:extLst>
          </p:cNvPr>
          <p:cNvSpPr txBox="1"/>
          <p:nvPr/>
        </p:nvSpPr>
        <p:spPr>
          <a:xfrm>
            <a:off x="710514" y="17803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16.1.3 URI, URN, and URL</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42D38414-501A-4213-93B5-E0493C652107}"/>
              </a:ext>
            </a:extLst>
          </p:cNvPr>
          <p:cNvSpPr txBox="1"/>
          <p:nvPr/>
        </p:nvSpPr>
        <p:spPr>
          <a:xfrm>
            <a:off x="760104" y="2314143"/>
            <a:ext cx="7623792" cy="1169551"/>
          </a:xfrm>
          <a:prstGeom prst="rect">
            <a:avLst/>
          </a:prstGeom>
          <a:noFill/>
        </p:spPr>
        <p:txBody>
          <a:bodyPr wrap="square" rtlCol="0">
            <a:spAutoFit/>
          </a:bodyPr>
          <a:lstStyle/>
          <a:p>
            <a:pPr marL="268288" indent="-258763">
              <a:buClr>
                <a:schemeClr val="tx1"/>
              </a:buClr>
              <a:buFont typeface="Arial" panose="020B0604020202020204" pitchFamily="34" charset="0"/>
              <a:buChar char="•"/>
            </a:pPr>
            <a:r>
              <a:rPr lang="en-US" dirty="0">
                <a:solidFill>
                  <a:schemeClr val="accent1"/>
                </a:solidFill>
                <a:latin typeface="+mn-lt"/>
              </a:rPr>
              <a:t>URI: </a:t>
            </a:r>
            <a:r>
              <a:rPr lang="en-US" dirty="0">
                <a:solidFill>
                  <a:schemeClr val="tx1"/>
                </a:solidFill>
                <a:latin typeface="+mn-lt"/>
              </a:rPr>
              <a:t>Uniform Resource Identifier</a:t>
            </a:r>
          </a:p>
          <a:p>
            <a:pPr marL="268288" lvl="1" indent="-258763">
              <a:buClr>
                <a:schemeClr val="tx1"/>
              </a:buClr>
              <a:buFont typeface="Arial" panose="020B0604020202020204" pitchFamily="34" charset="0"/>
              <a:buChar char="•"/>
            </a:pPr>
            <a:r>
              <a:rPr lang="en-US" dirty="0">
                <a:solidFill>
                  <a:schemeClr val="accent1"/>
                </a:solidFill>
                <a:latin typeface="+mn-lt"/>
              </a:rPr>
              <a:t>URN: </a:t>
            </a:r>
            <a:r>
              <a:rPr lang="en-US" dirty="0">
                <a:solidFill>
                  <a:schemeClr val="tx1"/>
                </a:solidFill>
                <a:latin typeface="+mn-lt"/>
              </a:rPr>
              <a:t>Uniform Resource Name - This identifies only the namespace of the resource (web page, document, image, etc.) without reference to the protocol.</a:t>
            </a:r>
          </a:p>
          <a:p>
            <a:pPr marL="268288" lvl="1" indent="-258763">
              <a:buClr>
                <a:schemeClr val="tx1"/>
              </a:buClr>
              <a:buFont typeface="Arial" panose="020B0604020202020204" pitchFamily="34" charset="0"/>
              <a:buChar char="•"/>
            </a:pPr>
            <a:r>
              <a:rPr lang="en-US" dirty="0">
                <a:solidFill>
                  <a:schemeClr val="accent1"/>
                </a:solidFill>
                <a:latin typeface="+mn-lt"/>
              </a:rPr>
              <a:t>URL: </a:t>
            </a:r>
            <a:r>
              <a:rPr lang="en-US" dirty="0">
                <a:solidFill>
                  <a:schemeClr val="tx1"/>
                </a:solidFill>
                <a:latin typeface="+mn-lt"/>
              </a:rPr>
              <a:t>Uniform Resource Locator - This defines the network location of a specific resource on the network. HTTP or HTTPS URLs are typically used with web browsers. </a:t>
            </a:r>
          </a:p>
        </p:txBody>
      </p:sp>
      <p:pic>
        <p:nvPicPr>
          <p:cNvPr id="8" name="Picture 7" descr="A close-up of a line&#10;&#10;Description automatically generated">
            <a:extLst>
              <a:ext uri="{FF2B5EF4-FFF2-40B4-BE49-F238E27FC236}">
                <a16:creationId xmlns:a16="http://schemas.microsoft.com/office/drawing/2014/main" id="{20CED2BD-03DA-921F-1141-31C84120887D}"/>
              </a:ext>
            </a:extLst>
          </p:cNvPr>
          <p:cNvPicPr>
            <a:picLocks noChangeAspect="1"/>
          </p:cNvPicPr>
          <p:nvPr/>
        </p:nvPicPr>
        <p:blipFill>
          <a:blip r:embed="rId6"/>
          <a:stretch>
            <a:fillRect/>
          </a:stretch>
        </p:blipFill>
        <p:spPr>
          <a:xfrm>
            <a:off x="798021" y="3617389"/>
            <a:ext cx="3829786" cy="1369148"/>
          </a:xfrm>
          <a:prstGeom prst="rect">
            <a:avLst/>
          </a:prstGeom>
        </p:spPr>
      </p:pic>
      <p:sp>
        <p:nvSpPr>
          <p:cNvPr id="5" name="Footer Placeholder 1">
            <a:extLst>
              <a:ext uri="{FF2B5EF4-FFF2-40B4-BE49-F238E27FC236}">
                <a16:creationId xmlns:a16="http://schemas.microsoft.com/office/drawing/2014/main" id="{F0A13903-ED0B-BE42-73B7-14090AEA6BAB}"/>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11</a:t>
            </a:fld>
            <a:endParaRPr lang="en-US" dirty="0"/>
          </a:p>
        </p:txBody>
      </p:sp>
    </p:spTree>
    <p:extLst>
      <p:ext uri="{BB962C8B-B14F-4D97-AF65-F5344CB8AC3E}">
        <p14:creationId xmlns:p14="http://schemas.microsoft.com/office/powerpoint/2010/main" val="1946133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AA3F9F3-A79C-8975-7B44-90CD912AE075}"/>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D115103-91E2-2231-1B1D-5E4C4BDC655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5111127B-1C53-B23F-979C-0A02B8248EF4}"/>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16.1.2 Video - Web Server and Client IP Interactions</a:t>
            </a:r>
            <a:endParaRPr lang="en-US" altLang="ja-JP" sz="2000" dirty="0">
              <a:solidFill>
                <a:schemeClr val="accent4"/>
              </a:solidFill>
              <a:latin typeface="+mn-lt"/>
              <a:ea typeface="MS PGothic" panose="020B0600070205080204" pitchFamily="34" charset="-128"/>
            </a:endParaRPr>
          </a:p>
        </p:txBody>
      </p:sp>
      <p:sp>
        <p:nvSpPr>
          <p:cNvPr id="5" name="TextBox 4">
            <a:extLst>
              <a:ext uri="{FF2B5EF4-FFF2-40B4-BE49-F238E27FC236}">
                <a16:creationId xmlns:a16="http://schemas.microsoft.com/office/drawing/2014/main" id="{B8558852-C9E7-B3FF-32C6-CE3988F42AEE}"/>
              </a:ext>
            </a:extLst>
          </p:cNvPr>
          <p:cNvSpPr txBox="1"/>
          <p:nvPr/>
        </p:nvSpPr>
        <p:spPr>
          <a:xfrm>
            <a:off x="720725" y="1784195"/>
            <a:ext cx="7899168" cy="2708434"/>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n-lt"/>
                <a:ea typeface="+mn-ea"/>
              </a:rPr>
              <a:t>このビデオでは、</a:t>
            </a:r>
            <a:r>
              <a:rPr lang="en-US" altLang="ja-JP" dirty="0">
                <a:solidFill>
                  <a:schemeClr val="tx1"/>
                </a:solidFill>
                <a:latin typeface="+mn-lt"/>
                <a:ea typeface="+mn-ea"/>
              </a:rPr>
              <a:t>Web Client</a:t>
            </a:r>
            <a:r>
              <a:rPr lang="ja-JP" altLang="en-US">
                <a:solidFill>
                  <a:schemeClr val="tx1"/>
                </a:solidFill>
                <a:latin typeface="+mn-lt"/>
                <a:ea typeface="+mn-ea"/>
              </a:rPr>
              <a:t>と</a:t>
            </a:r>
            <a:r>
              <a:rPr lang="en-US" altLang="ja-JP" dirty="0">
                <a:solidFill>
                  <a:schemeClr val="tx1"/>
                </a:solidFill>
                <a:latin typeface="+mn-lt"/>
                <a:ea typeface="+mn-ea"/>
              </a:rPr>
              <a:t>Web Server</a:t>
            </a:r>
            <a:r>
              <a:rPr lang="ja-JP" altLang="en-US">
                <a:solidFill>
                  <a:schemeClr val="tx1"/>
                </a:solidFill>
                <a:latin typeface="+mn-lt"/>
                <a:ea typeface="+mn-ea"/>
              </a:rPr>
              <a:t>がどのように</a:t>
            </a:r>
            <a:r>
              <a:rPr lang="en-US" dirty="0">
                <a:solidFill>
                  <a:schemeClr val="tx1"/>
                </a:solidFill>
                <a:latin typeface="+mn-lt"/>
                <a:ea typeface="+mn-ea"/>
              </a:rPr>
              <a:t>IP</a:t>
            </a:r>
            <a:r>
              <a:rPr lang="ja-JP" altLang="en-US">
                <a:solidFill>
                  <a:schemeClr val="tx1"/>
                </a:solidFill>
                <a:latin typeface="+mn-lt"/>
                <a:ea typeface="+mn-ea"/>
              </a:rPr>
              <a:t>プロトコルを使用するかについて説明します。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n-lt"/>
                <a:ea typeface="+mn-ea"/>
              </a:rPr>
              <a:t>Web Client</a:t>
            </a:r>
            <a:r>
              <a:rPr lang="ja-JP" altLang="en-US">
                <a:solidFill>
                  <a:schemeClr val="tx1"/>
                </a:solidFill>
                <a:latin typeface="+mn-lt"/>
                <a:ea typeface="+mn-ea"/>
              </a:rPr>
              <a:t>は、</a:t>
            </a:r>
            <a:r>
              <a:rPr lang="en-US" altLang="ja-JP" dirty="0">
                <a:solidFill>
                  <a:schemeClr val="tx1"/>
                </a:solidFill>
                <a:latin typeface="+mn-lt"/>
                <a:ea typeface="+mn-ea"/>
              </a:rPr>
              <a:t> Web Server</a:t>
            </a:r>
            <a:r>
              <a:rPr lang="ja-JP" altLang="en-US">
                <a:solidFill>
                  <a:schemeClr val="tx1"/>
                </a:solidFill>
                <a:latin typeface="+mn-lt"/>
                <a:ea typeface="+mn-ea"/>
              </a:rPr>
              <a:t>の</a:t>
            </a:r>
            <a:r>
              <a:rPr lang="en-US" altLang="ja-JP" dirty="0">
                <a:solidFill>
                  <a:schemeClr val="tx1"/>
                </a:solidFill>
                <a:latin typeface="+mn-lt"/>
                <a:ea typeface="+mn-ea"/>
              </a:rPr>
              <a:t>Web Page</a:t>
            </a:r>
            <a:r>
              <a:rPr lang="ja-JP" altLang="en-US">
                <a:solidFill>
                  <a:schemeClr val="tx1"/>
                </a:solidFill>
                <a:latin typeface="+mn-lt"/>
                <a:ea typeface="+mn-ea"/>
              </a:rPr>
              <a:t>にアクセスしようとしています。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n-lt"/>
                <a:ea typeface="+mn-ea"/>
              </a:rPr>
              <a:t>Web Client</a:t>
            </a:r>
            <a:r>
              <a:rPr lang="ja-JP" altLang="en-US">
                <a:solidFill>
                  <a:schemeClr val="tx1"/>
                </a:solidFill>
                <a:latin typeface="+mn-lt"/>
                <a:ea typeface="+mn-ea"/>
              </a:rPr>
              <a:t>が</a:t>
            </a:r>
            <a:r>
              <a:rPr lang="en-US" altLang="ja-JP" dirty="0">
                <a:solidFill>
                  <a:schemeClr val="tx1"/>
                </a:solidFill>
                <a:latin typeface="+mn-lt"/>
                <a:ea typeface="+mn-ea"/>
              </a:rPr>
              <a:t>Web Server </a:t>
            </a:r>
            <a:r>
              <a:rPr lang="ja-JP" altLang="en-US">
                <a:solidFill>
                  <a:schemeClr val="tx1"/>
                </a:solidFill>
                <a:latin typeface="+mn-lt"/>
                <a:ea typeface="+mn-ea"/>
              </a:rPr>
              <a:t>の</a:t>
            </a:r>
            <a:r>
              <a:rPr lang="en-US" altLang="ja-JP" dirty="0">
                <a:solidFill>
                  <a:schemeClr val="tx1"/>
                </a:solidFill>
                <a:latin typeface="+mn-lt"/>
                <a:ea typeface="+mn-ea"/>
              </a:rPr>
              <a:t>URL</a:t>
            </a:r>
            <a:r>
              <a:rPr lang="en-US" dirty="0">
                <a:solidFill>
                  <a:schemeClr val="tx1"/>
                </a:solidFill>
                <a:latin typeface="+mn-lt"/>
                <a:ea typeface="+mn-ea"/>
              </a:rPr>
              <a:t> 「</a:t>
            </a:r>
            <a:r>
              <a:rPr lang="en-US" dirty="0">
                <a:solidFill>
                  <a:schemeClr val="tx1"/>
                </a:solidFill>
                <a:latin typeface="+mn-lt"/>
                <a:ea typeface="+mn-ea"/>
                <a:hlinkClick r:id="rId5"/>
              </a:rPr>
              <a:t>www.learnip.com</a:t>
            </a:r>
            <a:r>
              <a:rPr lang="en-US" dirty="0">
                <a:solidFill>
                  <a:schemeClr val="tx1"/>
                </a:solidFill>
                <a:latin typeface="+mn-lt"/>
                <a:ea typeface="+mn-ea"/>
              </a:rPr>
              <a:t>」</a:t>
            </a:r>
            <a:r>
              <a:rPr lang="ja-JP" altLang="en-US">
                <a:solidFill>
                  <a:schemeClr val="tx1"/>
                </a:solidFill>
                <a:latin typeface="+mn-lt"/>
                <a:ea typeface="+mn-ea"/>
              </a:rPr>
              <a:t>を入力します。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n-lt"/>
                <a:ea typeface="+mn-ea"/>
              </a:rPr>
              <a:t>次に、</a:t>
            </a:r>
            <a:r>
              <a:rPr lang="en-US" altLang="ja-JP" dirty="0">
                <a:solidFill>
                  <a:schemeClr val="tx1"/>
                </a:solidFill>
                <a:latin typeface="+mn-lt"/>
                <a:ea typeface="+mn-ea"/>
              </a:rPr>
              <a:t>URL</a:t>
            </a:r>
            <a:r>
              <a:rPr lang="ja-JP" altLang="en-US">
                <a:solidFill>
                  <a:schemeClr val="tx1"/>
                </a:solidFill>
                <a:latin typeface="+mn-lt"/>
                <a:ea typeface="+mn-ea"/>
              </a:rPr>
              <a:t>を</a:t>
            </a:r>
            <a:r>
              <a:rPr lang="en-US" altLang="ja-JP" dirty="0">
                <a:solidFill>
                  <a:schemeClr val="tx1"/>
                </a:solidFill>
                <a:latin typeface="+mn-lt"/>
                <a:ea typeface="+mn-ea"/>
              </a:rPr>
              <a:t>IP</a:t>
            </a:r>
            <a:r>
              <a:rPr lang="ja-JP" altLang="en-US">
                <a:solidFill>
                  <a:schemeClr val="tx1"/>
                </a:solidFill>
                <a:latin typeface="+mn-lt"/>
                <a:ea typeface="+mn-ea"/>
              </a:rPr>
              <a:t>アドレスに変換するため</a:t>
            </a:r>
            <a:r>
              <a:rPr lang="en-US" altLang="ja-JP" dirty="0">
                <a:solidFill>
                  <a:schemeClr val="accent1"/>
                </a:solidFill>
                <a:latin typeface="+mn-lt"/>
                <a:ea typeface="+mn-ea"/>
              </a:rPr>
              <a:t>DNS Lookup(*)</a:t>
            </a:r>
            <a:r>
              <a:rPr lang="ja-JP" altLang="en-US">
                <a:solidFill>
                  <a:schemeClr val="tx1"/>
                </a:solidFill>
                <a:latin typeface="+mn-lt"/>
                <a:ea typeface="+mn-ea"/>
              </a:rPr>
              <a:t>がおこなわれます。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n-lt"/>
                <a:ea typeface="+mn-ea"/>
              </a:rPr>
              <a:t>TCP</a:t>
            </a:r>
            <a:r>
              <a:rPr lang="ja-JP" altLang="en-US">
                <a:solidFill>
                  <a:schemeClr val="tx1"/>
                </a:solidFill>
                <a:latin typeface="+mn-lt"/>
                <a:ea typeface="+mn-ea"/>
              </a:rPr>
              <a:t>接続が</a:t>
            </a:r>
            <a:r>
              <a:rPr lang="en-US" altLang="ja-JP" dirty="0">
                <a:solidFill>
                  <a:schemeClr val="tx1"/>
                </a:solidFill>
                <a:latin typeface="+mn-lt"/>
                <a:ea typeface="+mn-ea"/>
              </a:rPr>
              <a:t>Web Client </a:t>
            </a:r>
            <a:r>
              <a:rPr lang="ja-JP" altLang="en-US">
                <a:solidFill>
                  <a:schemeClr val="tx1"/>
                </a:solidFill>
                <a:latin typeface="+mn-lt"/>
                <a:ea typeface="+mn-ea"/>
              </a:rPr>
              <a:t>（</a:t>
            </a:r>
            <a:r>
              <a:rPr lang="en-US" altLang="ja-JP" dirty="0">
                <a:solidFill>
                  <a:schemeClr val="tx1"/>
                </a:solidFill>
                <a:latin typeface="+mn-lt"/>
                <a:ea typeface="+mn-ea"/>
              </a:rPr>
              <a:t>192.168.10.15</a:t>
            </a:r>
            <a:r>
              <a:rPr lang="ja-JP" altLang="en-US">
                <a:solidFill>
                  <a:schemeClr val="tx1"/>
                </a:solidFill>
                <a:latin typeface="+mn-lt"/>
                <a:ea typeface="+mn-ea"/>
              </a:rPr>
              <a:t>、ポート</a:t>
            </a:r>
            <a:r>
              <a:rPr lang="en-US" altLang="ja-JP" dirty="0">
                <a:solidFill>
                  <a:schemeClr val="tx1"/>
                </a:solidFill>
                <a:latin typeface="+mn-lt"/>
                <a:ea typeface="+mn-ea"/>
              </a:rPr>
              <a:t>5507</a:t>
            </a:r>
            <a:r>
              <a:rPr lang="ja-JP" altLang="en-US">
                <a:solidFill>
                  <a:schemeClr val="tx1"/>
                </a:solidFill>
                <a:latin typeface="+mn-lt"/>
                <a:ea typeface="+mn-ea"/>
              </a:rPr>
              <a:t>）と</a:t>
            </a:r>
            <a:r>
              <a:rPr lang="en-US" altLang="ja-JP" dirty="0">
                <a:solidFill>
                  <a:schemeClr val="tx1"/>
                </a:solidFill>
                <a:latin typeface="+mn-lt"/>
                <a:ea typeface="+mn-ea"/>
              </a:rPr>
              <a:t>Web Server </a:t>
            </a:r>
            <a:r>
              <a:rPr lang="ja-JP" altLang="en-US">
                <a:solidFill>
                  <a:schemeClr val="tx1"/>
                </a:solidFill>
                <a:latin typeface="+mn-lt"/>
                <a:ea typeface="+mn-ea"/>
              </a:rPr>
              <a:t>（</a:t>
            </a:r>
            <a:r>
              <a:rPr lang="en-US" altLang="ja-JP" dirty="0">
                <a:solidFill>
                  <a:schemeClr val="tx1"/>
                </a:solidFill>
                <a:latin typeface="+mn-lt"/>
                <a:ea typeface="+mn-ea"/>
              </a:rPr>
              <a:t>172.16.10.50</a:t>
            </a:r>
            <a:r>
              <a:rPr lang="ja-JP" altLang="en-US">
                <a:solidFill>
                  <a:schemeClr val="tx1"/>
                </a:solidFill>
                <a:latin typeface="+mn-lt"/>
                <a:ea typeface="+mn-ea"/>
              </a:rPr>
              <a:t>、ポート</a:t>
            </a:r>
            <a:r>
              <a:rPr lang="en-US" altLang="ja-JP" dirty="0">
                <a:solidFill>
                  <a:schemeClr val="tx1"/>
                </a:solidFill>
                <a:latin typeface="+mn-lt"/>
                <a:ea typeface="+mn-ea"/>
              </a:rPr>
              <a:t>80</a:t>
            </a:r>
            <a:r>
              <a:rPr lang="ja-JP" altLang="en-US">
                <a:solidFill>
                  <a:schemeClr val="tx1"/>
                </a:solidFill>
                <a:latin typeface="+mn-lt"/>
                <a:ea typeface="+mn-ea"/>
              </a:rPr>
              <a:t>）間で確立されます。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accent1"/>
                </a:solidFill>
                <a:latin typeface="+mn-lt"/>
                <a:ea typeface="+mn-ea"/>
              </a:rPr>
              <a:t>(*)DNS Lookup (Domain Name System): </a:t>
            </a:r>
            <a:r>
              <a:rPr lang="ja-JP" altLang="en-US">
                <a:solidFill>
                  <a:schemeClr val="tx1"/>
                </a:solidFill>
                <a:latin typeface="+mn-lt"/>
                <a:ea typeface="+mn-ea"/>
              </a:rPr>
              <a:t>ドメイン名（例、</a:t>
            </a:r>
            <a:r>
              <a:rPr lang="en-US" dirty="0">
                <a:solidFill>
                  <a:schemeClr val="tx1"/>
                </a:solidFill>
                <a:latin typeface="+mn-lt"/>
                <a:ea typeface="+mn-ea"/>
                <a:hlinkClick r:id="rId5"/>
              </a:rPr>
              <a:t> www.learnip.com </a:t>
            </a:r>
            <a:r>
              <a:rPr lang="en-US" dirty="0">
                <a:solidFill>
                  <a:schemeClr val="tx1"/>
                </a:solidFill>
                <a:latin typeface="+mn-lt"/>
                <a:ea typeface="+mn-ea"/>
              </a:rPr>
              <a:t>）</a:t>
            </a:r>
            <a:r>
              <a:rPr lang="ja-JP" altLang="en-US">
                <a:solidFill>
                  <a:schemeClr val="tx1"/>
                </a:solidFill>
                <a:latin typeface="+mn-lt"/>
                <a:ea typeface="+mn-ea"/>
              </a:rPr>
              <a:t>を</a:t>
            </a:r>
            <a:r>
              <a:rPr lang="en-US" dirty="0">
                <a:solidFill>
                  <a:schemeClr val="tx1"/>
                </a:solidFill>
                <a:latin typeface="+mn-lt"/>
                <a:ea typeface="+mn-ea"/>
              </a:rPr>
              <a:t>IP</a:t>
            </a:r>
            <a:r>
              <a:rPr lang="ja-JP" altLang="en-US">
                <a:solidFill>
                  <a:schemeClr val="tx1"/>
                </a:solidFill>
                <a:latin typeface="+mn-lt"/>
                <a:ea typeface="+mn-ea"/>
              </a:rPr>
              <a:t>アドレス（例、</a:t>
            </a:r>
            <a:r>
              <a:rPr lang="en-US" altLang="ja-JP" dirty="0">
                <a:solidFill>
                  <a:schemeClr val="tx1"/>
                </a:solidFill>
                <a:latin typeface="+mn-lt"/>
                <a:ea typeface="+mn-ea"/>
              </a:rPr>
              <a:t> 172.16.10.50 </a:t>
            </a:r>
            <a:r>
              <a:rPr lang="ja-JP" altLang="en-US">
                <a:solidFill>
                  <a:schemeClr val="tx1"/>
                </a:solidFill>
                <a:latin typeface="+mn-lt"/>
                <a:ea typeface="+mn-ea"/>
              </a:rPr>
              <a:t>）に変換するプロセスです。</a:t>
            </a:r>
          </a:p>
        </p:txBody>
      </p:sp>
      <p:sp>
        <p:nvSpPr>
          <p:cNvPr id="2" name="Footer Placeholder 1">
            <a:extLst>
              <a:ext uri="{FF2B5EF4-FFF2-40B4-BE49-F238E27FC236}">
                <a16:creationId xmlns:a16="http://schemas.microsoft.com/office/drawing/2014/main" id="{6E829133-5E49-781A-387F-A3F5DE3F38E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12</a:t>
            </a:fld>
            <a:endParaRPr lang="en-US" dirty="0"/>
          </a:p>
        </p:txBody>
      </p:sp>
    </p:spTree>
    <p:extLst>
      <p:ext uri="{BB962C8B-B14F-4D97-AF65-F5344CB8AC3E}">
        <p14:creationId xmlns:p14="http://schemas.microsoft.com/office/powerpoint/2010/main" val="453884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016D4F7-50D1-0E73-61B9-F340E262A91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DC32538-D39C-84FD-CF5C-6E8BD5E09A4A}"/>
              </a:ext>
            </a:extLst>
          </p:cNvPr>
          <p:cNvSpPr txBox="1">
            <a:spLocks noGrp="1"/>
          </p:cNvSpPr>
          <p:nvPr>
            <p:ph type="title"/>
          </p:nvPr>
        </p:nvSpPr>
        <p:spPr>
          <a:xfrm>
            <a:off x="710514"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2" name="TextBox 1">
            <a:extLst>
              <a:ext uri="{FF2B5EF4-FFF2-40B4-BE49-F238E27FC236}">
                <a16:creationId xmlns:a16="http://schemas.microsoft.com/office/drawing/2014/main" id="{A5DD33AF-EBFD-B0BA-AA06-CA05B774B6C4}"/>
              </a:ext>
            </a:extLst>
          </p:cNvPr>
          <p:cNvSpPr txBox="1"/>
          <p:nvPr/>
        </p:nvSpPr>
        <p:spPr>
          <a:xfrm>
            <a:off x="710514" y="115041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16.1.3 URI, URN, and URL</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305C3BE6-005D-82E4-A23A-6AA358BE624A}"/>
              </a:ext>
            </a:extLst>
          </p:cNvPr>
          <p:cNvSpPr txBox="1"/>
          <p:nvPr/>
        </p:nvSpPr>
        <p:spPr>
          <a:xfrm>
            <a:off x="710514" y="1684223"/>
            <a:ext cx="8209966" cy="1323439"/>
          </a:xfrm>
          <a:prstGeom prst="rect">
            <a:avLst/>
          </a:prstGeom>
          <a:noFill/>
        </p:spPr>
        <p:txBody>
          <a:bodyPr wrap="square" rtlCol="0">
            <a:spAutoFit/>
          </a:bodyPr>
          <a:lstStyle/>
          <a:p>
            <a:pPr marL="268288" indent="-258763">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URI: </a:t>
            </a:r>
            <a:r>
              <a:rPr lang="en-US" dirty="0">
                <a:solidFill>
                  <a:schemeClr val="tx1"/>
                </a:solidFill>
                <a:latin typeface="Meiryo UI" panose="020B0604030504040204" pitchFamily="34" charset="-128"/>
                <a:ea typeface="Meiryo UI" panose="020B0604030504040204" pitchFamily="34" charset="-128"/>
              </a:rPr>
              <a:t>Uniform Resource Identifier</a:t>
            </a:r>
            <a:r>
              <a:rPr lang="en-US" altLang="ja-JP" dirty="0">
                <a:solidFill>
                  <a:schemeClr val="tx1"/>
                </a:solidFill>
                <a:latin typeface="Meiryo UI" panose="020B0604030504040204" pitchFamily="34" charset="-128"/>
                <a:ea typeface="Meiryo UI" panose="020B0604030504040204" pitchFamily="34" charset="-128"/>
              </a:rPr>
              <a:t> - </a:t>
            </a:r>
            <a:r>
              <a:rPr lang="en-US" dirty="0">
                <a:solidFill>
                  <a:schemeClr val="tx1"/>
                </a:solidFill>
                <a:latin typeface="Meiryo UI" panose="020B0604030504040204" pitchFamily="34" charset="-128"/>
                <a:ea typeface="Meiryo UI" panose="020B0604030504040204" pitchFamily="34" charset="-128"/>
              </a:rPr>
              <a:t>URI</a:t>
            </a:r>
            <a:r>
              <a:rPr lang="ja-JP" altLang="en-US">
                <a:solidFill>
                  <a:schemeClr val="tx1"/>
                </a:solidFill>
                <a:latin typeface="Meiryo UI" panose="020B0604030504040204" pitchFamily="34" charset="-128"/>
                <a:ea typeface="Meiryo UI" panose="020B0604030504040204" pitchFamily="34" charset="-128"/>
              </a:rPr>
              <a:t>は、ネットワークリソースを識別する文字列。</a:t>
            </a:r>
            <a:endParaRPr lang="en-US" dirty="0">
              <a:solidFill>
                <a:schemeClr val="tx1"/>
              </a:solidFill>
              <a:latin typeface="Meiryo UI" panose="020B0604030504040204" pitchFamily="34" charset="-128"/>
              <a:ea typeface="Meiryo UI" panose="020B0604030504040204" pitchFamily="34" charset="-128"/>
            </a:endParaRPr>
          </a:p>
          <a:p>
            <a:pPr marL="268288" lvl="1" indent="-258763">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URN: </a:t>
            </a:r>
            <a:r>
              <a:rPr lang="en-US" dirty="0">
                <a:solidFill>
                  <a:schemeClr val="tx1"/>
                </a:solidFill>
                <a:latin typeface="Meiryo UI" panose="020B0604030504040204" pitchFamily="34" charset="-128"/>
                <a:ea typeface="Meiryo UI" panose="020B0604030504040204" pitchFamily="34" charset="-128"/>
              </a:rPr>
              <a:t>Uniform Resource Name - </a:t>
            </a:r>
            <a:r>
              <a:rPr lang="ja-JP" altLang="en-US">
                <a:solidFill>
                  <a:schemeClr val="tx1"/>
                </a:solidFill>
                <a:latin typeface="Meiryo UI" panose="020B0604030504040204" pitchFamily="34" charset="-128"/>
                <a:ea typeface="Meiryo UI" panose="020B0604030504040204" pitchFamily="34" charset="-128"/>
              </a:rPr>
              <a:t>プロトコルに関する情報を含まない、リソース（ウェブページ、ドキュメント、画像など）のみ。</a:t>
            </a:r>
            <a:endParaRPr lang="en-US" dirty="0">
              <a:solidFill>
                <a:schemeClr val="tx1"/>
              </a:solidFill>
              <a:latin typeface="Meiryo UI" panose="020B0604030504040204" pitchFamily="34" charset="-128"/>
              <a:ea typeface="Meiryo UI" panose="020B0604030504040204" pitchFamily="34" charset="-128"/>
            </a:endParaRPr>
          </a:p>
          <a:p>
            <a:pPr marL="268288" lvl="1" indent="-258763">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URL: </a:t>
            </a:r>
            <a:r>
              <a:rPr lang="en-US" dirty="0">
                <a:solidFill>
                  <a:schemeClr val="tx1"/>
                </a:solidFill>
                <a:latin typeface="Meiryo UI" panose="020B0604030504040204" pitchFamily="34" charset="-128"/>
                <a:ea typeface="Meiryo UI" panose="020B0604030504040204" pitchFamily="34" charset="-128"/>
              </a:rPr>
              <a:t>Uniform Resource Locator - </a:t>
            </a:r>
            <a:r>
              <a:rPr lang="ja-JP" altLang="en-US">
                <a:solidFill>
                  <a:schemeClr val="tx1"/>
                </a:solidFill>
                <a:latin typeface="Meiryo UI" panose="020B0604030504040204" pitchFamily="34" charset="-128"/>
                <a:ea typeface="Meiryo UI" panose="020B0604030504040204" pitchFamily="34" charset="-128"/>
              </a:rPr>
              <a:t>ネットワーク上の特定のリソースの場所を定義します。</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または</a:t>
            </a:r>
            <a:r>
              <a:rPr lang="en-US" dirty="0">
                <a:solidFill>
                  <a:schemeClr val="tx1"/>
                </a:solidFill>
                <a:latin typeface="Meiryo UI" panose="020B0604030504040204" pitchFamily="34" charset="-128"/>
                <a:ea typeface="Meiryo UI" panose="020B0604030504040204" pitchFamily="34" charset="-128"/>
              </a:rPr>
              <a:t>HTTPS</a:t>
            </a:r>
            <a:r>
              <a:rPr lang="ja-JP" altLang="en-US">
                <a:solidFill>
                  <a:schemeClr val="tx1"/>
                </a:solidFill>
                <a:latin typeface="Meiryo UI" panose="020B0604030504040204" pitchFamily="34" charset="-128"/>
                <a:ea typeface="Meiryo UI" panose="020B0604030504040204" pitchFamily="34" charset="-128"/>
              </a:rPr>
              <a:t>の</a:t>
            </a:r>
            <a:r>
              <a:rPr lang="en-US"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は通常ウェブブラウザで使用されます。</a:t>
            </a:r>
            <a:r>
              <a:rPr lang="en-US" dirty="0">
                <a:solidFill>
                  <a:schemeClr val="tx1"/>
                </a:solidFill>
                <a:latin typeface="Meiryo UI" panose="020B0604030504040204" pitchFamily="34" charset="-128"/>
                <a:ea typeface="Meiryo UI" panose="020B0604030504040204" pitchFamily="34" charset="-128"/>
              </a:rPr>
              <a:t>FTP、SFTP、SSH</a:t>
            </a:r>
            <a:r>
              <a:rPr lang="ja-JP" altLang="en-US">
                <a:solidFill>
                  <a:schemeClr val="tx1"/>
                </a:solidFill>
                <a:latin typeface="Meiryo UI" panose="020B0604030504040204" pitchFamily="34" charset="-128"/>
                <a:ea typeface="Meiryo UI" panose="020B0604030504040204" pitchFamily="34" charset="-128"/>
              </a:rPr>
              <a:t>などのプロトコルが</a:t>
            </a:r>
            <a:r>
              <a:rPr lang="en-US"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として使用します。</a:t>
            </a:r>
            <a:endParaRPr lang="en-US" dirty="0">
              <a:solidFill>
                <a:schemeClr val="tx1"/>
              </a:solidFill>
              <a:latin typeface="Meiryo UI" panose="020B0604030504040204" pitchFamily="34" charset="-128"/>
              <a:ea typeface="Meiryo UI" panose="020B0604030504040204" pitchFamily="34" charset="-128"/>
            </a:endParaRPr>
          </a:p>
        </p:txBody>
      </p:sp>
      <p:pic>
        <p:nvPicPr>
          <p:cNvPr id="8" name="Picture 7" descr="A close-up of a line&#10;&#10;Description automatically generated">
            <a:extLst>
              <a:ext uri="{FF2B5EF4-FFF2-40B4-BE49-F238E27FC236}">
                <a16:creationId xmlns:a16="http://schemas.microsoft.com/office/drawing/2014/main" id="{4FCADC30-7638-475B-F908-C7F940CDC85C}"/>
              </a:ext>
            </a:extLst>
          </p:cNvPr>
          <p:cNvPicPr>
            <a:picLocks noChangeAspect="1"/>
          </p:cNvPicPr>
          <p:nvPr/>
        </p:nvPicPr>
        <p:blipFill>
          <a:blip r:embed="rId5"/>
          <a:stretch>
            <a:fillRect/>
          </a:stretch>
        </p:blipFill>
        <p:spPr>
          <a:xfrm>
            <a:off x="731470" y="3058588"/>
            <a:ext cx="4688032" cy="1675971"/>
          </a:xfrm>
          <a:prstGeom prst="rect">
            <a:avLst/>
          </a:prstGeom>
        </p:spPr>
      </p:pic>
      <p:sp>
        <p:nvSpPr>
          <p:cNvPr id="5" name="TextBox 4">
            <a:extLst>
              <a:ext uri="{FF2B5EF4-FFF2-40B4-BE49-F238E27FC236}">
                <a16:creationId xmlns:a16="http://schemas.microsoft.com/office/drawing/2014/main" id="{C9242025-41B0-D71D-C62C-40197CEDB88D}"/>
              </a:ext>
            </a:extLst>
          </p:cNvPr>
          <p:cNvSpPr txBox="1"/>
          <p:nvPr/>
        </p:nvSpPr>
        <p:spPr>
          <a:xfrm>
            <a:off x="5669280" y="3159760"/>
            <a:ext cx="2143760" cy="892552"/>
          </a:xfrm>
          <a:prstGeom prst="rect">
            <a:avLst/>
          </a:prstGeom>
          <a:noFill/>
        </p:spPr>
        <p:txBody>
          <a:bodyPr wrap="square" rtlCol="0">
            <a:spAutoFit/>
          </a:bodyPr>
          <a:lstStyle/>
          <a:p>
            <a:pPr>
              <a:spcAft>
                <a:spcPts val="600"/>
              </a:spcAft>
            </a:pPr>
            <a:r>
              <a:rPr lang="en-US" dirty="0">
                <a:solidFill>
                  <a:schemeClr val="tx1"/>
                </a:solidFill>
                <a:hlinkClick r:id="rId6"/>
              </a:rPr>
              <a:t>ftp://ftp.example.com</a:t>
            </a:r>
            <a:endParaRPr lang="en-US" dirty="0">
              <a:solidFill>
                <a:schemeClr val="tx1"/>
              </a:solidFill>
            </a:endParaRPr>
          </a:p>
          <a:p>
            <a:pPr>
              <a:spcAft>
                <a:spcPts val="600"/>
              </a:spcAft>
            </a:pPr>
            <a:r>
              <a:rPr lang="en-US" dirty="0">
                <a:solidFill>
                  <a:schemeClr val="tx1"/>
                </a:solidFill>
              </a:rPr>
              <a:t>sftp://</a:t>
            </a:r>
            <a:r>
              <a:rPr lang="en-US" dirty="0" err="1">
                <a:solidFill>
                  <a:schemeClr val="tx1"/>
                </a:solidFill>
              </a:rPr>
              <a:t>sftp.example.com</a:t>
            </a:r>
            <a:endParaRPr lang="en-US" dirty="0">
              <a:solidFill>
                <a:schemeClr val="tx1"/>
              </a:solidFill>
            </a:endParaRPr>
          </a:p>
          <a:p>
            <a:pPr>
              <a:spcAft>
                <a:spcPts val="600"/>
              </a:spcAft>
            </a:pPr>
            <a:r>
              <a:rPr lang="en-US" dirty="0">
                <a:solidFill>
                  <a:schemeClr val="tx1"/>
                </a:solidFill>
              </a:rPr>
              <a:t>ssh://</a:t>
            </a:r>
            <a:r>
              <a:rPr lang="en-US" dirty="0" err="1">
                <a:solidFill>
                  <a:schemeClr val="tx1"/>
                </a:solidFill>
              </a:rPr>
              <a:t>ssh.example.com</a:t>
            </a:r>
            <a:endParaRPr lang="en-US" dirty="0">
              <a:solidFill>
                <a:schemeClr val="tx1"/>
              </a:solidFill>
            </a:endParaRPr>
          </a:p>
        </p:txBody>
      </p:sp>
      <p:sp>
        <p:nvSpPr>
          <p:cNvPr id="4" name="Footer Placeholder 1">
            <a:extLst>
              <a:ext uri="{FF2B5EF4-FFF2-40B4-BE49-F238E27FC236}">
                <a16:creationId xmlns:a16="http://schemas.microsoft.com/office/drawing/2014/main" id="{197F55D4-BC94-5067-FA2B-A127902E521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13</a:t>
            </a:fld>
            <a:endParaRPr lang="en-US" dirty="0"/>
          </a:p>
        </p:txBody>
      </p:sp>
    </p:spTree>
    <p:extLst>
      <p:ext uri="{BB962C8B-B14F-4D97-AF65-F5344CB8AC3E}">
        <p14:creationId xmlns:p14="http://schemas.microsoft.com/office/powerpoint/2010/main" val="2248003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C65BB61-D8A5-35FF-F149-BB27ED50F91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8B28349-FCC4-4AB0-D94B-D9B48449495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D4FA313C-5F63-4B2B-CE89-AE884A44B469}"/>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16.1.4 Video - Web Traffic in Packet Tracer</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A01DCB14-5CC9-CFD4-F1C1-309C6D293B8D}"/>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14</a:t>
            </a:fld>
            <a:endParaRPr lang="en-US" dirty="0"/>
          </a:p>
        </p:txBody>
      </p:sp>
    </p:spTree>
    <p:extLst>
      <p:ext uri="{BB962C8B-B14F-4D97-AF65-F5344CB8AC3E}">
        <p14:creationId xmlns:p14="http://schemas.microsoft.com/office/powerpoint/2010/main" val="1903900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59BDB888-9133-EABE-4750-D639E48C12F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3D0B9278-471A-1837-8DA6-B585F6AE8EF8}"/>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3" name="Footer Placeholder 1">
            <a:extLst>
              <a:ext uri="{FF2B5EF4-FFF2-40B4-BE49-F238E27FC236}">
                <a16:creationId xmlns:a16="http://schemas.microsoft.com/office/drawing/2014/main" id="{7D253A3E-CC83-7A7B-BDF6-3DFB79085BA8}"/>
              </a:ext>
            </a:extLst>
          </p:cNvPr>
          <p:cNvSpPr>
            <a:spLocks noGrp="1"/>
          </p:cNvSpPr>
          <p:nvPr>
            <p:ph type="ftr" sz="quarter" idx="3"/>
          </p:nvPr>
        </p:nvSpPr>
        <p:spPr>
          <a:xfrm>
            <a:off x="5879726" y="4794157"/>
            <a:ext cx="3086100" cy="274637"/>
          </a:xfr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fld id="{FAD3C7FD-4DC5-014A-A761-1D8E27BE9512}" type="slidenum">
              <a:rPr lang="en-US" smtClean="0"/>
              <a:pPr/>
              <a:t>15</a:t>
            </a:fld>
            <a:endParaRPr lang="en-US" dirty="0"/>
          </a:p>
        </p:txBody>
      </p:sp>
      <p:sp>
        <p:nvSpPr>
          <p:cNvPr id="4" name="TextBox 3">
            <a:extLst>
              <a:ext uri="{FF2B5EF4-FFF2-40B4-BE49-F238E27FC236}">
                <a16:creationId xmlns:a16="http://schemas.microsoft.com/office/drawing/2014/main" id="{CE684BC7-0452-6EC5-1948-3752E24B48EC}"/>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16.1.4 Video - Web Traffic in Packet Tracer</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84457F5F-D002-2756-4C50-E99488297B06}"/>
              </a:ext>
            </a:extLst>
          </p:cNvPr>
          <p:cNvSpPr txBox="1"/>
          <p:nvPr/>
        </p:nvSpPr>
        <p:spPr>
          <a:xfrm>
            <a:off x="863599" y="1808480"/>
            <a:ext cx="7559675" cy="2893100"/>
          </a:xfrm>
          <a:prstGeom prst="rect">
            <a:avLst/>
          </a:prstGeom>
          <a:noFill/>
        </p:spPr>
        <p:txBody>
          <a:bodyPr wrap="square" rtlCol="0">
            <a:spAutoFit/>
          </a:bodyPr>
          <a:lstStyle/>
          <a:p>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tx1"/>
                </a:solidFill>
                <a:latin typeface="Meiryo UI" panose="020B0604030504040204" pitchFamily="34" charset="-128"/>
                <a:ea typeface="Meiryo UI" panose="020B0604030504040204" pitchFamily="34" charset="-128"/>
              </a:rPr>
              <a:t>Packet Tracer</a:t>
            </a:r>
            <a:r>
              <a:rPr lang="ja-JP" altLang="en-US">
                <a:solidFill>
                  <a:schemeClr val="tx1"/>
                </a:solidFill>
                <a:latin typeface="Meiryo UI" panose="020B0604030504040204" pitchFamily="34" charset="-128"/>
                <a:ea typeface="Meiryo UI" panose="020B0604030504040204" pitchFamily="34" charset="-128"/>
              </a:rPr>
              <a:t>を使用して、</a:t>
            </a:r>
            <a:r>
              <a:rPr lang="en-US"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がウェブサーバーからウェブページを取得する過程をシミュレーションします。</a:t>
            </a:r>
            <a:endParaRPr lang="en-US" altLang="ja-JP" dirty="0">
              <a:solidFill>
                <a:schemeClr val="tx1"/>
              </a:solidFill>
              <a:latin typeface="Meiryo UI" panose="020B0604030504040204" pitchFamily="34" charset="-128"/>
              <a:ea typeface="Meiryo UI" panose="020B0604030504040204" pitchFamily="34" charset="-128"/>
            </a:endParaRPr>
          </a:p>
          <a:p>
            <a:r>
              <a:rPr lang="ja-JP" altLang="en-US">
                <a:solidFill>
                  <a:schemeClr val="tx1"/>
                </a:solidFill>
                <a:latin typeface="Meiryo UI" panose="020B0604030504040204" pitchFamily="34" charset="-128"/>
                <a:ea typeface="Meiryo UI" panose="020B0604030504040204" pitchFamily="34" charset="-128"/>
              </a:rPr>
              <a:t>ウェブサーバー</a:t>
            </a:r>
            <a:r>
              <a:rPr lang="ja-JP" altLang="en-JP">
                <a:solidFill>
                  <a:schemeClr val="tx1"/>
                </a:solidFill>
                <a:latin typeface="Meiryo UI" panose="020B0604030504040204" pitchFamily="34" charset="-128"/>
                <a:ea typeface="Meiryo UI" panose="020B0604030504040204" pitchFamily="34" charset="-128"/>
              </a:rPr>
              <a:t>の</a:t>
            </a:r>
            <a:r>
              <a:rPr lang="en-JP" altLang="ja-JP"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は「</a:t>
            </a:r>
            <a:r>
              <a:rPr lang="en-US" altLang="ja-JP" dirty="0">
                <a:solidFill>
                  <a:schemeClr val="tx1"/>
                </a:solidFill>
                <a:latin typeface="Meiryo UI" panose="020B0604030504040204" pitchFamily="34" charset="-128"/>
                <a:ea typeface="Meiryo UI" panose="020B0604030504040204" pitchFamily="34" charset="-128"/>
              </a:rPr>
              <a:t>http://</a:t>
            </a:r>
            <a:r>
              <a:rPr lang="en-US" dirty="0" err="1">
                <a:solidFill>
                  <a:schemeClr val="tx1"/>
                </a:solidFill>
                <a:latin typeface="Meiryo UI" panose="020B0604030504040204" pitchFamily="34" charset="-128"/>
                <a:ea typeface="Meiryo UI" panose="020B0604030504040204" pitchFamily="34" charset="-128"/>
              </a:rPr>
              <a:t>www.learnip.com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アドレスは「</a:t>
            </a:r>
            <a:r>
              <a:rPr lang="en-US" altLang="ja-JP" dirty="0">
                <a:solidFill>
                  <a:schemeClr val="tx1"/>
                </a:solidFill>
                <a:latin typeface="Meiryo UI" panose="020B0604030504040204" pitchFamily="34" charset="-128"/>
                <a:ea typeface="Meiryo UI" panose="020B0604030504040204" pitchFamily="34" charset="-128"/>
              </a:rPr>
              <a:t>172.33.150</a:t>
            </a:r>
            <a:r>
              <a:rPr lang="ja-JP" altLang="en-US">
                <a:solidFill>
                  <a:schemeClr val="tx1"/>
                </a:solidFill>
                <a:latin typeface="Meiryo UI" panose="020B0604030504040204" pitchFamily="34" charset="-128"/>
                <a:ea typeface="Meiryo UI" panose="020B0604030504040204" pitchFamily="34" charset="-128"/>
              </a:rPr>
              <a:t>」です。</a:t>
            </a:r>
            <a:endParaRPr lang="en-US" altLang="ja-JP" dirty="0">
              <a:solidFill>
                <a:schemeClr val="tx1"/>
              </a:solidFill>
              <a:latin typeface="Meiryo UI" panose="020B0604030504040204" pitchFamily="34" charset="-128"/>
              <a:ea typeface="Meiryo UI" panose="020B0604030504040204" pitchFamily="34" charset="-128"/>
            </a:endParaRPr>
          </a:p>
          <a:p>
            <a:endParaRPr lang="en-US" dirty="0">
              <a:solidFill>
                <a:schemeClr val="tx1"/>
              </a:solidFill>
              <a:latin typeface="Meiryo UI" panose="020B0604030504040204" pitchFamily="34" charset="-128"/>
              <a:ea typeface="Meiryo UI" panose="020B0604030504040204" pitchFamily="34" charset="-128"/>
            </a:endParaRPr>
          </a:p>
          <a:p>
            <a:r>
              <a:rPr lang="ja-JP" altLang="en-US">
                <a:solidFill>
                  <a:schemeClr val="tx1"/>
                </a:solidFill>
                <a:latin typeface="Meiryo UI" panose="020B0604030504040204" pitchFamily="34" charset="-128"/>
                <a:ea typeface="Meiryo UI" panose="020B0604030504040204" pitchFamily="34" charset="-128"/>
              </a:rPr>
              <a:t>ウェブクライアント（</a:t>
            </a:r>
            <a:r>
              <a:rPr lang="en-US" altLang="ja-JP"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ウェブブラウザ）を使用して</a:t>
            </a:r>
            <a:r>
              <a:rPr lang="en-US"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をリクエストし、</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パケットがサーバーへ送信されます。</a:t>
            </a:r>
            <a:endParaRPr lang="en-US" altLang="ja-JP" dirty="0">
              <a:solidFill>
                <a:schemeClr val="tx1"/>
              </a:solidFill>
              <a:latin typeface="Meiryo UI" panose="020B0604030504040204" pitchFamily="34" charset="-128"/>
              <a:ea typeface="Meiryo UI" panose="020B0604030504040204" pitchFamily="34" charset="-128"/>
            </a:endParaRPr>
          </a:p>
          <a:p>
            <a:endParaRPr lang="en-US" altLang="ja-JP" dirty="0">
              <a:solidFill>
                <a:schemeClr val="tx1"/>
              </a:solidFill>
              <a:latin typeface="Meiryo UI" panose="020B0604030504040204" pitchFamily="34" charset="-128"/>
              <a:ea typeface="Meiryo UI" panose="020B0604030504040204" pitchFamily="34" charset="-128"/>
            </a:endParaRPr>
          </a:p>
          <a:p>
            <a:r>
              <a:rPr lang="en-US" dirty="0">
                <a:solidFill>
                  <a:schemeClr val="tx1"/>
                </a:solidFill>
                <a:latin typeface="Meiryo UI" panose="020B0604030504040204" pitchFamily="34" charset="-128"/>
                <a:ea typeface="Meiryo UI" panose="020B0604030504040204" pitchFamily="34" charset="-128"/>
              </a:rPr>
              <a:t>Packet </a:t>
            </a:r>
            <a:r>
              <a:rPr lang="en-US" dirty="0" err="1">
                <a:solidFill>
                  <a:schemeClr val="tx1"/>
                </a:solidFill>
                <a:latin typeface="Meiryo UI" panose="020B0604030504040204" pitchFamily="34" charset="-128"/>
                <a:ea typeface="Meiryo UI" panose="020B0604030504040204" pitchFamily="34" charset="-128"/>
              </a:rPr>
              <a:t>Tracerを使って</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キャプチャを停止し、いくつかのパケットを確認します。</a:t>
            </a:r>
            <a:endParaRPr lang="en-US" altLang="ja-JP" dirty="0">
              <a:solidFill>
                <a:schemeClr val="tx1"/>
              </a:solidFill>
              <a:latin typeface="Meiryo UI" panose="020B0604030504040204" pitchFamily="34" charset="-128"/>
              <a:ea typeface="Meiryo UI" panose="020B0604030504040204" pitchFamily="34" charset="-128"/>
            </a:endParaRPr>
          </a:p>
          <a:p>
            <a:endParaRPr lang="ja-JP" altLang="en-US">
              <a:solidFill>
                <a:schemeClr val="tx1"/>
              </a:solidFill>
              <a:latin typeface="Meiryo UI" panose="020B0604030504040204" pitchFamily="34" charset="-128"/>
              <a:ea typeface="Meiryo UI" panose="020B0604030504040204" pitchFamily="34" charset="-128"/>
            </a:endParaRPr>
          </a:p>
          <a:p>
            <a:r>
              <a:rPr lang="ja-JP" altLang="en-US">
                <a:solidFill>
                  <a:schemeClr val="tx1"/>
                </a:solidFill>
                <a:latin typeface="Meiryo UI" panose="020B0604030504040204" pitchFamily="34" charset="-128"/>
                <a:ea typeface="Meiryo UI" panose="020B0604030504040204" pitchFamily="34" charset="-128"/>
              </a:rPr>
              <a:t>パケット内容：</a:t>
            </a:r>
            <a:r>
              <a:rPr lang="en-US" dirty="0">
                <a:solidFill>
                  <a:schemeClr val="tx1"/>
                </a:solidFill>
                <a:latin typeface="Meiryo UI" panose="020B0604030504040204" pitchFamily="34" charset="-128"/>
                <a:ea typeface="Meiryo UI" panose="020B0604030504040204" pitchFamily="34" charset="-128"/>
              </a:rPr>
              <a:t>TCP</a:t>
            </a:r>
            <a:r>
              <a:rPr lang="ja-JP" altLang="en-US">
                <a:solidFill>
                  <a:schemeClr val="tx1"/>
                </a:solidFill>
                <a:latin typeface="Meiryo UI" panose="020B0604030504040204" pitchFamily="34" charset="-128"/>
                <a:ea typeface="Meiryo UI" panose="020B0604030504040204" pitchFamily="34" charset="-128"/>
              </a:rPr>
              <a:t>プロトコルで、送信元</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アドレスは</a:t>
            </a:r>
            <a:r>
              <a:rPr lang="en-US" dirty="0">
                <a:solidFill>
                  <a:schemeClr val="tx1"/>
                </a:solidFill>
                <a:latin typeface="Meiryo UI" panose="020B0604030504040204" pitchFamily="34" charset="-128"/>
                <a:ea typeface="Meiryo UI" panose="020B0604030504040204" pitchFamily="34" charset="-128"/>
              </a:rPr>
              <a:t>PC 0、</a:t>
            </a:r>
            <a:r>
              <a:rPr lang="ja-JP" altLang="en-US">
                <a:solidFill>
                  <a:schemeClr val="tx1"/>
                </a:solidFill>
                <a:latin typeface="Meiryo UI" panose="020B0604030504040204" pitchFamily="34" charset="-128"/>
                <a:ea typeface="Meiryo UI" panose="020B0604030504040204" pitchFamily="34" charset="-128"/>
              </a:rPr>
              <a:t>宛先はウェブサーバー。</a:t>
            </a:r>
          </a:p>
          <a:p>
            <a:r>
              <a:rPr lang="ja-JP" altLang="en-US">
                <a:solidFill>
                  <a:schemeClr val="tx1"/>
                </a:solidFill>
                <a:latin typeface="Meiryo UI" panose="020B0604030504040204" pitchFamily="34" charset="-128"/>
                <a:ea typeface="Meiryo UI" panose="020B0604030504040204" pitchFamily="34" charset="-128"/>
              </a:rPr>
              <a:t>応答プロセス：ウェブサーバーはリクエストに応答し、</a:t>
            </a:r>
            <a:r>
              <a:rPr lang="en-US" dirty="0">
                <a:solidFill>
                  <a:schemeClr val="tx1"/>
                </a:solidFill>
                <a:latin typeface="Meiryo UI" panose="020B0604030504040204" pitchFamily="34" charset="-128"/>
                <a:ea typeface="Meiryo UI" panose="020B0604030504040204" pitchFamily="34" charset="-128"/>
              </a:rPr>
              <a:t>PC 0</a:t>
            </a:r>
            <a:r>
              <a:rPr lang="ja-JP" altLang="en-US">
                <a:solidFill>
                  <a:schemeClr val="tx1"/>
                </a:solidFill>
                <a:latin typeface="Meiryo UI" panose="020B0604030504040204" pitchFamily="34" charset="-128"/>
                <a:ea typeface="Meiryo UI" panose="020B0604030504040204" pitchFamily="34" charset="-128"/>
              </a:rPr>
              <a:t>にデータを返送する。</a:t>
            </a:r>
            <a:endParaRPr lang="en-US" altLang="ja-JP" dirty="0">
              <a:solidFill>
                <a:schemeClr val="tx1"/>
              </a:solidFill>
              <a:latin typeface="Meiryo UI" panose="020B0604030504040204" pitchFamily="34" charset="-128"/>
              <a:ea typeface="Meiryo UI" panose="020B0604030504040204" pitchFamily="34" charset="-128"/>
            </a:endParaRPr>
          </a:p>
          <a:p>
            <a:endParaRPr lang="en-US" dirty="0">
              <a:solidFill>
                <a:schemeClr val="tx1"/>
              </a:solidFill>
              <a:latin typeface="Meiryo UI" panose="020B0604030504040204" pitchFamily="34" charset="-128"/>
              <a:ea typeface="Meiryo UI" panose="020B0604030504040204" pitchFamily="34" charset="-128"/>
            </a:endParaRPr>
          </a:p>
          <a:p>
            <a:endParaRPr lang="en-US" dirty="0">
              <a:solidFill>
                <a:schemeClr val="tx1"/>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42872814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grpSp>
        <p:nvGrpSpPr>
          <p:cNvPr id="1473" name="Google Shape;1473;p58"/>
          <p:cNvGrpSpPr/>
          <p:nvPr/>
        </p:nvGrpSpPr>
        <p:grpSpPr>
          <a:xfrm>
            <a:off x="6293268" y="1146387"/>
            <a:ext cx="2850726" cy="2850726"/>
            <a:chOff x="1435250" y="482750"/>
            <a:chExt cx="4729925" cy="4729925"/>
          </a:xfrm>
        </p:grpSpPr>
        <p:sp>
          <p:nvSpPr>
            <p:cNvPr id="1474" name="Google Shape;1474;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p:cNvGrpSpPr/>
          <p:nvPr/>
        </p:nvGrpSpPr>
        <p:grpSpPr>
          <a:xfrm>
            <a:off x="2598300" y="1013625"/>
            <a:ext cx="95400" cy="3116250"/>
            <a:chOff x="4524300" y="1013625"/>
            <a:chExt cx="95400" cy="3116250"/>
          </a:xfrm>
        </p:grpSpPr>
        <p:sp>
          <p:nvSpPr>
            <p:cNvPr id="1506" name="Google Shape;1506;p5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3D5BF834-A64D-F87A-8D4F-BF34CAB38F6A}"/>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EDF2429C-E752-188D-624A-BAC55BC6D9F8}"/>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16</a:t>
            </a:fld>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E4C29D7-707D-D22D-6C5A-C6D261E1E11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B53266C-ED1A-33A3-331E-56857DF95E8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9934D67E-2E4E-B651-02D1-E41795D5959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16.1.5 Packet Tracer - The Client Interaction</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DAE6F04B-D573-52E4-D5C9-6AE5321312CD}"/>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0E6F3162-B81B-BF7F-1EFA-FD1E84F7941C}"/>
              </a:ext>
            </a:extLst>
          </p:cNvPr>
          <p:cNvSpPr txBox="1"/>
          <p:nvPr/>
        </p:nvSpPr>
        <p:spPr>
          <a:xfrm>
            <a:off x="720725" y="1780674"/>
            <a:ext cx="7422248" cy="523220"/>
          </a:xfrm>
          <a:prstGeom prst="rect">
            <a:avLst/>
          </a:prstGeom>
          <a:noFill/>
        </p:spPr>
        <p:txBody>
          <a:bodyPr wrap="square" rtlCol="0">
            <a:spAutoFit/>
          </a:bodyPr>
          <a:lstStyle/>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Observe the client interaction between the server and PC.</a:t>
            </a:r>
          </a:p>
        </p:txBody>
      </p:sp>
      <p:sp>
        <p:nvSpPr>
          <p:cNvPr id="5" name="Footer Placeholder 1">
            <a:extLst>
              <a:ext uri="{FF2B5EF4-FFF2-40B4-BE49-F238E27FC236}">
                <a16:creationId xmlns:a16="http://schemas.microsoft.com/office/drawing/2014/main" id="{7581A4BA-7526-6A1B-A726-B3276F48EC9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17</a:t>
            </a:fld>
            <a:endParaRPr lang="en-US" dirty="0"/>
          </a:p>
        </p:txBody>
      </p:sp>
    </p:spTree>
    <p:extLst>
      <p:ext uri="{BB962C8B-B14F-4D97-AF65-F5344CB8AC3E}">
        <p14:creationId xmlns:p14="http://schemas.microsoft.com/office/powerpoint/2010/main" val="42389634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92BC095-5B36-C489-B0ED-9C986C2B58A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A458DF0-FED5-F7BE-8D99-3A7F64DFE82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E35FA0D1-9AF0-9539-1062-3A3487472E8C}"/>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16.1.5 Packet Tracer - The Client Interaction</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E8088188-7DBC-0F35-81AF-A2C1351136CF}"/>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C64C259A-B4A1-0705-12BF-D497021A46DB}"/>
              </a:ext>
            </a:extLst>
          </p:cNvPr>
          <p:cNvSpPr txBox="1"/>
          <p:nvPr/>
        </p:nvSpPr>
        <p:spPr>
          <a:xfrm>
            <a:off x="720724" y="1689234"/>
            <a:ext cx="8159115" cy="2354491"/>
          </a:xfrm>
          <a:prstGeom prst="rect">
            <a:avLst/>
          </a:prstGeom>
          <a:noFill/>
        </p:spPr>
        <p:txBody>
          <a:bodyPr wrap="square" rtlCol="0">
            <a:spAutoFit/>
          </a:bodyPr>
          <a:lstStyle/>
          <a:p>
            <a:pPr>
              <a:spcAft>
                <a:spcPts val="600"/>
              </a:spcAft>
            </a:pPr>
            <a:r>
              <a:rPr lang="en-US" dirty="0">
                <a:solidFill>
                  <a:schemeClr val="accent1"/>
                </a:solidFill>
                <a:latin typeface="Meiryo UI" panose="020B0604030504040204" pitchFamily="34" charset="-128"/>
                <a:ea typeface="Meiryo UI" panose="020B0604030504040204" pitchFamily="34" charset="-128"/>
              </a:rPr>
              <a:t>File: 16.1.5-packet-tracer---the-client-</a:t>
            </a:r>
            <a:r>
              <a:rPr lang="en-US" dirty="0" err="1">
                <a:solidFill>
                  <a:schemeClr val="accent1"/>
                </a:solidFill>
                <a:latin typeface="Meiryo UI" panose="020B0604030504040204" pitchFamily="34" charset="-128"/>
                <a:ea typeface="Meiryo UI" panose="020B0604030504040204" pitchFamily="34" charset="-128"/>
              </a:rPr>
              <a:t>interaction.pka</a:t>
            </a:r>
            <a:endParaRPr lang="en-US" dirty="0">
              <a:solidFill>
                <a:schemeClr val="accent1"/>
              </a:solidFill>
              <a:latin typeface="Meiryo UI" panose="020B0604030504040204" pitchFamily="34" charset="-128"/>
              <a:ea typeface="Meiryo UI" panose="020B0604030504040204" pitchFamily="34" charset="-128"/>
            </a:endParaRPr>
          </a:p>
          <a:p>
            <a:pPr>
              <a:spcAft>
                <a:spcPts val="600"/>
              </a:spcAft>
            </a:pPr>
            <a:r>
              <a:rPr lang="en-US" dirty="0" err="1">
                <a:solidFill>
                  <a:schemeClr val="accent1"/>
                </a:solidFill>
                <a:latin typeface="Meiryo UI" panose="020B0604030504040204" pitchFamily="34" charset="-128"/>
                <a:ea typeface="Meiryo UI" panose="020B0604030504040204" pitchFamily="34" charset="-128"/>
              </a:rPr>
              <a:t>目的</a:t>
            </a:r>
            <a:r>
              <a:rPr lang="en-US" dirty="0">
                <a:solidFill>
                  <a:schemeClr val="accent1"/>
                </a:solidFill>
                <a:latin typeface="Meiryo UI" panose="020B0604030504040204" pitchFamily="34" charset="-128"/>
                <a:ea typeface="Meiryo UI" panose="020B0604030504040204" pitchFamily="34" charset="-128"/>
              </a:rPr>
              <a:t>：</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Packet Tracer</a:t>
            </a:r>
            <a:r>
              <a:rPr lang="ja-JP" altLang="en-US">
                <a:solidFill>
                  <a:schemeClr val="tx1"/>
                </a:solidFill>
                <a:latin typeface="Meiryo UI" panose="020B0604030504040204" pitchFamily="34" charset="-128"/>
                <a:ea typeface="Meiryo UI" panose="020B0604030504040204" pitchFamily="34" charset="-128"/>
              </a:rPr>
              <a:t>でクライアントとサーバー間の通信を観察し、ウェブページリクエストから配信までの流れを追跡。</a:t>
            </a:r>
          </a:p>
          <a:p>
            <a:pPr marL="2857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シミュレーションモードで、</a:t>
            </a: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と</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のみをキャプチャして詳細を確認します。</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の</a:t>
            </a:r>
            <a:r>
              <a:rPr lang="en-US" altLang="ja-JP" dirty="0">
                <a:solidFill>
                  <a:schemeClr val="tx1"/>
                </a:solidFill>
                <a:latin typeface="Meiryo UI" panose="020B0604030504040204" pitchFamily="34" charset="-128"/>
                <a:ea typeface="Meiryo UI" panose="020B0604030504040204" pitchFamily="34" charset="-128"/>
              </a:rPr>
              <a:t>Web</a:t>
            </a:r>
            <a:r>
              <a:rPr lang="ja-JP" altLang="en-US">
                <a:solidFill>
                  <a:schemeClr val="tx1"/>
                </a:solidFill>
                <a:latin typeface="Meiryo UI" panose="020B0604030504040204" pitchFamily="34" charset="-128"/>
                <a:ea typeface="Meiryo UI" panose="020B0604030504040204" pitchFamily="34" charset="-128"/>
              </a:rPr>
              <a:t>ブラウザを使用してサーバーにウェブページをリクエストし、やり取りを追跡。</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PDU(*)</a:t>
            </a:r>
            <a:r>
              <a:rPr lang="ja-JP" altLang="en-US">
                <a:solidFill>
                  <a:schemeClr val="tx1"/>
                </a:solidFill>
                <a:latin typeface="Meiryo UI" panose="020B0604030504040204" pitchFamily="34" charset="-128"/>
                <a:ea typeface="Meiryo UI" panose="020B0604030504040204" pitchFamily="34" charset="-128"/>
              </a:rPr>
              <a:t>情報を調べ、</a:t>
            </a:r>
            <a:r>
              <a:rPr lang="en-US" dirty="0">
                <a:solidFill>
                  <a:schemeClr val="tx1"/>
                </a:solidFill>
                <a:latin typeface="Meiryo UI" panose="020B0604030504040204" pitchFamily="34" charset="-128"/>
                <a:ea typeface="Meiryo UI" panose="020B0604030504040204" pitchFamily="34" charset="-128"/>
              </a:rPr>
              <a:t>OSI</a:t>
            </a:r>
            <a:r>
              <a:rPr lang="ja-JP" altLang="en-US">
                <a:solidFill>
                  <a:schemeClr val="tx1"/>
                </a:solidFill>
                <a:latin typeface="Meiryo UI" panose="020B0604030504040204" pitchFamily="34" charset="-128"/>
                <a:ea typeface="Meiryo UI" panose="020B0604030504040204" pitchFamily="34" charset="-128"/>
              </a:rPr>
              <a:t>モデルの各レイヤーでの通信を確認します。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lvl="1" indent="-285750">
              <a:spcAft>
                <a:spcPts val="600"/>
              </a:spcAft>
              <a:buClr>
                <a:schemeClr val="tx1"/>
              </a:buClr>
              <a:buFont typeface="Arial" panose="020B0604020202020204" pitchFamily="34" charset="0"/>
              <a:buChar char="•"/>
            </a:pPr>
            <a:endParaRPr lang="en-US" dirty="0">
              <a:solidFill>
                <a:schemeClr val="tx1"/>
              </a:solidFill>
              <a:latin typeface="Meiryo UI" panose="020B0604030504040204" pitchFamily="34" charset="-128"/>
              <a:ea typeface="Meiryo UI" panose="020B0604030504040204" pitchFamily="34" charset="-128"/>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(*)PDU= Protocol Data Unit</a:t>
            </a:r>
            <a:endParaRPr lang="en-US" sz="1200"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0E20B804-856D-E7A3-517D-1B4E31D1B28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18</a:t>
            </a:fld>
            <a:endParaRPr lang="en-US" dirty="0"/>
          </a:p>
        </p:txBody>
      </p:sp>
    </p:spTree>
    <p:extLst>
      <p:ext uri="{BB962C8B-B14F-4D97-AF65-F5344CB8AC3E}">
        <p14:creationId xmlns:p14="http://schemas.microsoft.com/office/powerpoint/2010/main" val="41098861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4C2CE9F-A8BB-FF87-0885-240E9EEC69E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ED93C7E-4B12-DF1B-1C54-B5BA305467E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A7F818EB-E12A-D927-3EF0-53B4FCBB685F}"/>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16.2.1 Common Network Application Services</a:t>
            </a:r>
            <a:endParaRPr lang="en-US" altLang="ja-JP" sz="2000" dirty="0">
              <a:solidFill>
                <a:schemeClr val="accent4"/>
              </a:solidFill>
              <a:latin typeface="+mn-lt"/>
              <a:ea typeface="MS PGothic" panose="020B0600070205080204" pitchFamily="34" charset="-128"/>
            </a:endParaRPr>
          </a:p>
        </p:txBody>
      </p:sp>
      <p:graphicFrame>
        <p:nvGraphicFramePr>
          <p:cNvPr id="6" name="Table 5">
            <a:extLst>
              <a:ext uri="{FF2B5EF4-FFF2-40B4-BE49-F238E27FC236}">
                <a16:creationId xmlns:a16="http://schemas.microsoft.com/office/drawing/2014/main" id="{258CAD4D-107A-6297-46FF-5E1D03257BE9}"/>
              </a:ext>
            </a:extLst>
          </p:cNvPr>
          <p:cNvGraphicFramePr>
            <a:graphicFrameLocks noGrp="1"/>
          </p:cNvGraphicFramePr>
          <p:nvPr>
            <p:extLst>
              <p:ext uri="{D42A27DB-BD31-4B8C-83A1-F6EECF244321}">
                <p14:modId xmlns:p14="http://schemas.microsoft.com/office/powerpoint/2010/main" val="265351366"/>
              </p:ext>
            </p:extLst>
          </p:nvPr>
        </p:nvGraphicFramePr>
        <p:xfrm>
          <a:off x="720725" y="1685926"/>
          <a:ext cx="8163393" cy="3200400"/>
        </p:xfrm>
        <a:graphic>
          <a:graphicData uri="http://schemas.openxmlformats.org/drawingml/2006/table">
            <a:tbl>
              <a:tblPr firstRow="1" bandRow="1">
                <a:tableStyleId>{D9606735-FB23-46DC-8E69-3DB70196E911}</a:tableStyleId>
              </a:tblPr>
              <a:tblGrid>
                <a:gridCol w="2516190">
                  <a:extLst>
                    <a:ext uri="{9D8B030D-6E8A-4147-A177-3AD203B41FA5}">
                      <a16:colId xmlns:a16="http://schemas.microsoft.com/office/drawing/2014/main" val="141247086"/>
                    </a:ext>
                  </a:extLst>
                </a:gridCol>
                <a:gridCol w="5647203">
                  <a:extLst>
                    <a:ext uri="{9D8B030D-6E8A-4147-A177-3AD203B41FA5}">
                      <a16:colId xmlns:a16="http://schemas.microsoft.com/office/drawing/2014/main" val="1477963040"/>
                    </a:ext>
                  </a:extLst>
                </a:gridCol>
              </a:tblGrid>
              <a:tr h="252000">
                <a:tc>
                  <a:txBody>
                    <a:bodyPr/>
                    <a:lstStyle/>
                    <a:p>
                      <a:pPr algn="ctr"/>
                      <a:r>
                        <a:rPr lang="en-US" sz="1200" dirty="0">
                          <a:solidFill>
                            <a:schemeClr val="tx1"/>
                          </a:solidFill>
                          <a:latin typeface="+mn-lt"/>
                        </a:rPr>
                        <a:t>Protocol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1200" dirty="0">
                          <a:solidFill>
                            <a:schemeClr val="tx1"/>
                          </a:solidFill>
                          <a:latin typeface="+mn-lt"/>
                        </a:rPr>
                        <a:t>Description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1021447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Domain Name System (DNS)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Resolves internet names to IP addresses.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31701442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Secure Shell (SSH)</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to provide remote access to servers and networking devices.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63556961"/>
                  </a:ext>
                </a:extLst>
              </a:tr>
              <a:tr h="252000">
                <a:tc>
                  <a:txBody>
                    <a:bodyPr/>
                    <a:lstStyle/>
                    <a:p>
                      <a:r>
                        <a:rPr lang="en-US" sz="1200" b="0" i="0" u="none" strike="noStrike" cap="none" dirty="0">
                          <a:solidFill>
                            <a:schemeClr val="tx1"/>
                          </a:solidFill>
                          <a:effectLst/>
                          <a:latin typeface="+mn-lt"/>
                          <a:ea typeface="Arial"/>
                          <a:cs typeface="Arial"/>
                          <a:sym typeface="Arial"/>
                        </a:rPr>
                        <a:t>Simple Mail Transfer Protocol</a:t>
                      </a:r>
                    </a:p>
                    <a:p>
                      <a:r>
                        <a:rPr lang="en-US" sz="1200" b="0" i="0" u="none" strike="noStrike" cap="none" dirty="0">
                          <a:solidFill>
                            <a:schemeClr val="tx1"/>
                          </a:solidFill>
                          <a:effectLst/>
                          <a:latin typeface="+mn-lt"/>
                          <a:ea typeface="Arial"/>
                          <a:cs typeface="Arial"/>
                          <a:sym typeface="Arial"/>
                        </a:rPr>
                        <a:t>(SMTP)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Sends email messages and attachments from clients to servers and from servers to email servers.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12130174"/>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Post Office Protocol (POP)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by email clients to retrieve email and attachments from a remote server.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691610298"/>
                  </a:ext>
                </a:extLst>
              </a:tr>
              <a:tr h="346471">
                <a:tc>
                  <a:txBody>
                    <a:bodyPr/>
                    <a:lstStyle/>
                    <a:p>
                      <a:r>
                        <a:rPr lang="en-US" sz="1200" b="0" i="0" u="none" strike="noStrike" cap="none" dirty="0">
                          <a:solidFill>
                            <a:schemeClr val="tx1"/>
                          </a:solidFill>
                          <a:effectLst/>
                          <a:latin typeface="+mn-lt"/>
                          <a:ea typeface="Arial"/>
                          <a:cs typeface="Arial"/>
                          <a:sym typeface="Arial"/>
                        </a:rPr>
                        <a:t>Internet Message Access</a:t>
                      </a:r>
                    </a:p>
                    <a:p>
                      <a:r>
                        <a:rPr lang="en-US" sz="1200" b="0" i="0" u="none" strike="noStrike" cap="none" dirty="0">
                          <a:solidFill>
                            <a:schemeClr val="tx1"/>
                          </a:solidFill>
                          <a:effectLst/>
                          <a:latin typeface="+mn-lt"/>
                          <a:ea typeface="Arial"/>
                          <a:cs typeface="Arial"/>
                          <a:sym typeface="Arial"/>
                        </a:rPr>
                        <a:t>Protocol (IMAP)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US" sz="1200" b="0" i="0" u="none" strike="noStrike" cap="none" dirty="0">
                          <a:solidFill>
                            <a:schemeClr val="tx1"/>
                          </a:solidFill>
                          <a:effectLst/>
                          <a:latin typeface="+mn-lt"/>
                          <a:ea typeface="Arial"/>
                          <a:cs typeface="Arial"/>
                          <a:sym typeface="Arial"/>
                        </a:rPr>
                        <a:t>Used by email clients to retrieve email and attachments from a remote server.</a:t>
                      </a:r>
                    </a:p>
                    <a:p>
                      <a:r>
                        <a:rPr lang="en-US" sz="1200" b="0" i="0" u="none" strike="noStrike" cap="none" dirty="0">
                          <a:solidFill>
                            <a:schemeClr val="tx1"/>
                          </a:solidFill>
                          <a:effectLst/>
                          <a:latin typeface="+mn-lt"/>
                          <a:ea typeface="Arial"/>
                          <a:cs typeface="Arial"/>
                          <a:sym typeface="Arial"/>
                        </a:rPr>
                        <a:t>Dynamic Host Configuration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01179602"/>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Protocol (DHCP)</a:t>
                      </a:r>
                    </a:p>
                    <a:p>
                      <a:endParaRPr lang="en-US" sz="1200" dirty="0">
                        <a:solidFill>
                          <a:schemeClr val="tx1"/>
                        </a:solidFill>
                        <a:latin typeface="+mn-lt"/>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to automatically configure devices with IP addressing and other necessary information to enable them to communicate over the internet.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898974867"/>
                  </a:ext>
                </a:extLst>
              </a:tr>
              <a:tr h="252000">
                <a:tc>
                  <a:txBody>
                    <a:bodyPr/>
                    <a:lstStyle/>
                    <a:p>
                      <a:r>
                        <a:rPr lang="en-US" sz="1200" b="0" i="0" u="none" strike="noStrike" cap="none" dirty="0">
                          <a:solidFill>
                            <a:schemeClr val="tx1"/>
                          </a:solidFill>
                          <a:effectLst/>
                          <a:latin typeface="+mn-lt"/>
                          <a:ea typeface="Arial"/>
                          <a:cs typeface="Arial"/>
                          <a:sym typeface="Arial"/>
                        </a:rPr>
                        <a:t>The Hypertext Transfer Protocol</a:t>
                      </a:r>
                    </a:p>
                    <a:p>
                      <a:r>
                        <a:rPr lang="en-US" sz="1200" b="0" i="0" u="none" strike="noStrike" cap="none" dirty="0">
                          <a:solidFill>
                            <a:schemeClr val="tx1"/>
                          </a:solidFill>
                          <a:effectLst/>
                          <a:latin typeface="+mn-lt"/>
                          <a:ea typeface="Arial"/>
                          <a:cs typeface="Arial"/>
                          <a:sym typeface="Arial"/>
                        </a:rPr>
                        <a:t>(</a:t>
                      </a:r>
                      <a:r>
                        <a:rPr lang="mn-MN" sz="1200" b="0" i="0" u="none" strike="noStrike" cap="none" dirty="0">
                          <a:solidFill>
                            <a:schemeClr val="tx1"/>
                          </a:solidFill>
                          <a:effectLst/>
                          <a:latin typeface="+mn-lt"/>
                          <a:ea typeface="Arial"/>
                          <a:cs typeface="Arial"/>
                          <a:sym typeface="Arial"/>
                        </a:rPr>
                        <a:t>НТТР)</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by web browsers to request web pages and web servers to transfers the files that make up web pages of the World Wide Web.</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808080208"/>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File Transfer Protocol (FTP)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for interactive file transfer between systems.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486970874"/>
                  </a:ext>
                </a:extLst>
              </a:tr>
            </a:tbl>
          </a:graphicData>
        </a:graphic>
      </p:graphicFrame>
      <p:sp>
        <p:nvSpPr>
          <p:cNvPr id="2" name="Footer Placeholder 1">
            <a:extLst>
              <a:ext uri="{FF2B5EF4-FFF2-40B4-BE49-F238E27FC236}">
                <a16:creationId xmlns:a16="http://schemas.microsoft.com/office/drawing/2014/main" id="{F31EE37A-D5E1-4C4B-A463-17A6D68F187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19</a:t>
            </a:fld>
            <a:endParaRPr lang="en-US" dirty="0"/>
          </a:p>
        </p:txBody>
      </p:sp>
    </p:spTree>
    <p:extLst>
      <p:ext uri="{BB962C8B-B14F-4D97-AF65-F5344CB8AC3E}">
        <p14:creationId xmlns:p14="http://schemas.microsoft.com/office/powerpoint/2010/main" val="818116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1813915" y="1761326"/>
            <a:ext cx="1582615" cy="763826"/>
          </a:xfrm>
          <a:prstGeom prst="rect">
            <a:avLst/>
          </a:prstGeom>
        </p:spPr>
        <p:txBody>
          <a:bodyPr spcFirstLastPara="1" wrap="square" lIns="91425" tIns="91425" rIns="91425" bIns="91425" anchor="t" anchorCtr="0">
            <a:noAutofit/>
          </a:bodyPr>
          <a:lstStyle/>
          <a:p>
            <a:pPr marL="139700" indent="0"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in a Connected World</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727959"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01</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434405" y="1761326"/>
            <a:ext cx="1685108" cy="798994"/>
          </a:xfrm>
          <a:prstGeom prst="rect">
            <a:avLst/>
          </a:prstGeom>
        </p:spPr>
        <p:txBody>
          <a:bodyPr spcFirstLastPara="1" wrap="square" lIns="91425" tIns="91425" rIns="91425" bIns="91425" anchor="t" anchorCtr="0">
            <a:noAutofit/>
          </a:bodyPr>
          <a:lstStyle/>
          <a:p>
            <a:pPr marL="139700" indent="0" fontAlgn="ctr"/>
            <a:r>
              <a:rPr lang="mn-MN" sz="1400" b="0" i="0" u="none" strike="noStrike" cap="non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cs typeface="Arial"/>
                <a:sym typeface="Arial"/>
              </a:rPr>
              <a:t>CISCO Packet Tracer</a:t>
            </a:r>
            <a:r>
              <a:rPr lang="en-JP" sz="1400"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056222"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02</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180688" y="1761326"/>
            <a:ext cx="1949380"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Network Components,</a:t>
            </a:r>
          </a:p>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Types, and Connections</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0637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03</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11403"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04</a:t>
            </a:r>
            <a:endParaRPr dirty="0">
              <a:solidFill>
                <a:schemeClr val="bg1">
                  <a:lumMod val="85000"/>
                </a:schemeClr>
              </a:solidFill>
              <a:highlight>
                <a:srgbClr val="C0C0C0"/>
              </a:highlight>
            </a:endParaRPr>
          </a:p>
        </p:txBody>
      </p:sp>
      <p:sp>
        <p:nvSpPr>
          <p:cNvPr id="687" name="Google Shape;687;p29"/>
          <p:cNvSpPr txBox="1">
            <a:spLocks noGrp="1"/>
          </p:cNvSpPr>
          <p:nvPr>
            <p:ph type="title" idx="17"/>
          </p:nvPr>
        </p:nvSpPr>
        <p:spPr>
          <a:xfrm>
            <a:off x="6682254"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05</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4165" y="1761326"/>
            <a:ext cx="1474178" cy="612432"/>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Principles</a:t>
            </a:r>
            <a:endParaRPr lang="en-US" altLang="ja-JP" sz="1400" b="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7279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06</a:t>
            </a: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838179" y="1761326"/>
            <a:ext cx="1844448" cy="612433"/>
          </a:xfrm>
        </p:spPr>
        <p:txBody>
          <a:bodyPr anchor="t"/>
          <a:lstStyle/>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Build a </a:t>
            </a:r>
          </a:p>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Home Network</a:t>
            </a:r>
          </a:p>
        </p:txBody>
      </p:sp>
      <p:sp>
        <p:nvSpPr>
          <p:cNvPr id="14" name="Google Shape;689;p29">
            <a:extLst>
              <a:ext uri="{FF2B5EF4-FFF2-40B4-BE49-F238E27FC236}">
                <a16:creationId xmlns:a16="http://schemas.microsoft.com/office/drawing/2014/main" id="{91E4DB07-025B-D26D-9425-62709194C71F}"/>
              </a:ext>
            </a:extLst>
          </p:cNvPr>
          <p:cNvSpPr txBox="1">
            <a:spLocks/>
          </p:cNvSpPr>
          <p:nvPr/>
        </p:nvSpPr>
        <p:spPr>
          <a:xfrm>
            <a:off x="1811207" y="3280634"/>
            <a:ext cx="1588031" cy="5502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Internet Protocol</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056222"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07</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0637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08</a:t>
            </a:r>
          </a:p>
        </p:txBody>
      </p:sp>
      <p:sp>
        <p:nvSpPr>
          <p:cNvPr id="2" name="Google Shape;675;p29">
            <a:extLst>
              <a:ext uri="{FF2B5EF4-FFF2-40B4-BE49-F238E27FC236}">
                <a16:creationId xmlns:a16="http://schemas.microsoft.com/office/drawing/2014/main" id="{D891D603-87EA-5634-BC49-A32DBC0539A0}"/>
              </a:ext>
            </a:extLst>
          </p:cNvPr>
          <p:cNvSpPr txBox="1">
            <a:spLocks/>
          </p:cNvSpPr>
          <p:nvPr/>
        </p:nvSpPr>
        <p:spPr>
          <a:xfrm>
            <a:off x="5211403"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1"/>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a:solidFill>
                  <a:schemeClr val="bg1">
                    <a:lumMod val="85000"/>
                  </a:schemeClr>
                </a:solidFill>
                <a:highlight>
                  <a:srgbClr val="C0C0C0"/>
                </a:highlight>
              </a:rPr>
              <a:t>09</a:t>
            </a:r>
            <a:endParaRPr lang="en" dirty="0">
              <a:solidFill>
                <a:schemeClr val="bg1">
                  <a:lumMod val="85000"/>
                </a:schemeClr>
              </a:solidFill>
              <a:highlight>
                <a:srgbClr val="C0C0C0"/>
              </a:highlight>
            </a:endParaRPr>
          </a:p>
        </p:txBody>
      </p:sp>
      <p:sp>
        <p:nvSpPr>
          <p:cNvPr id="3" name="Google Shape;689;p29">
            <a:extLst>
              <a:ext uri="{FF2B5EF4-FFF2-40B4-BE49-F238E27FC236}">
                <a16:creationId xmlns:a16="http://schemas.microsoft.com/office/drawing/2014/main" id="{8EB6CD7C-48F3-AC45-57B2-DA1F1615163F}"/>
              </a:ext>
            </a:extLst>
          </p:cNvPr>
          <p:cNvSpPr txBox="1">
            <a:spLocks/>
          </p:cNvSpPr>
          <p:nvPr/>
        </p:nvSpPr>
        <p:spPr>
          <a:xfrm>
            <a:off x="4924516" y="3280634"/>
            <a:ext cx="1671775" cy="5739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marR="0" lvl="0" indent="0" defTabSz="914400" rtl="0" eaLnBrk="1" fontAlgn="ctr" latinLnBrk="0" hangingPunct="1">
              <a:lnSpc>
                <a:spcPct val="100000"/>
              </a:lnSpc>
              <a:spcBef>
                <a:spcPts val="0"/>
              </a:spcBef>
              <a:spcAft>
                <a:spcPts val="0"/>
              </a:spcAft>
              <a:buClr>
                <a:srgbClr val="000000"/>
              </a:buClr>
              <a:buSzTx/>
              <a:buFont typeface="Arial"/>
              <a:buNone/>
              <a:tabLst/>
              <a:defRPr/>
            </a:pP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中間試験</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575805" y="3280634"/>
            <a:ext cx="1402308"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Access Layer</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 name="Google Shape;689;p29">
            <a:extLst>
              <a:ext uri="{FF2B5EF4-FFF2-40B4-BE49-F238E27FC236}">
                <a16:creationId xmlns:a16="http://schemas.microsoft.com/office/drawing/2014/main" id="{A69D39C1-69DF-8D13-8E6E-31A97CCF7894}"/>
              </a:ext>
            </a:extLst>
          </p:cNvPr>
          <p:cNvSpPr txBox="1">
            <a:spLocks/>
          </p:cNvSpPr>
          <p:nvPr/>
        </p:nvSpPr>
        <p:spPr>
          <a:xfrm>
            <a:off x="3316521" y="3280634"/>
            <a:ext cx="1677714" cy="8338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IPv4 and Network Segmentation</a:t>
            </a:r>
            <a:endPar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1430020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D7E2567-0BC8-07D4-7004-0D27648256F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5B191D2-B9B0-881D-46DA-C21581EBE0A9}"/>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latin typeface="Arial" panose="020B0604020202020204" pitchFamily="34" charset="0"/>
                <a:cs typeface="Arial" panose="020B0604020202020204" pitchFamily="34" charset="0"/>
                <a:hlinkClick r:id="rId3"/>
              </a:rPr>
              <a:t>16.2. Network Application Services</a:t>
            </a:r>
            <a:endParaRPr lang="en-US"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51A5CFE9-AA2F-152D-F4C5-D88EE040B403}"/>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Arial" panose="020B0604020202020204" pitchFamily="34" charset="0"/>
                <a:ea typeface="MS PGothic" panose="020B0600070205080204" pitchFamily="34" charset="-128"/>
                <a:cs typeface="Arial" panose="020B0604020202020204" pitchFamily="34" charset="0"/>
                <a:hlinkClick r:id="rId4">
                  <a:extLst>
                    <a:ext uri="{A12FA001-AC4F-418D-AE19-62706E023703}">
                      <ahyp:hlinkClr xmlns:ahyp="http://schemas.microsoft.com/office/drawing/2018/hyperlinkcolor" val="tx"/>
                    </a:ext>
                  </a:extLst>
                </a:hlinkClick>
              </a:rPr>
              <a:t>16.2.1 Common Network Application Services</a:t>
            </a:r>
            <a:endParaRPr lang="en-US" altLang="ja-JP" sz="2000" dirty="0">
              <a:solidFill>
                <a:schemeClr val="accent4"/>
              </a:solidFill>
              <a:latin typeface="Arial" panose="020B0604020202020204" pitchFamily="34" charset="0"/>
              <a:ea typeface="MS PGothic" panose="020B0600070205080204" pitchFamily="34" charset="-128"/>
              <a:cs typeface="Arial" panose="020B0604020202020204" pitchFamily="34" charset="0"/>
            </a:endParaRPr>
          </a:p>
        </p:txBody>
      </p:sp>
      <p:graphicFrame>
        <p:nvGraphicFramePr>
          <p:cNvPr id="6" name="Table 5">
            <a:extLst>
              <a:ext uri="{FF2B5EF4-FFF2-40B4-BE49-F238E27FC236}">
                <a16:creationId xmlns:a16="http://schemas.microsoft.com/office/drawing/2014/main" id="{BCDA0153-37C6-01D2-16B7-90DA1F6A83DB}"/>
              </a:ext>
            </a:extLst>
          </p:cNvPr>
          <p:cNvGraphicFramePr>
            <a:graphicFrameLocks noGrp="1"/>
          </p:cNvGraphicFramePr>
          <p:nvPr>
            <p:extLst>
              <p:ext uri="{D42A27DB-BD31-4B8C-83A1-F6EECF244321}">
                <p14:modId xmlns:p14="http://schemas.microsoft.com/office/powerpoint/2010/main" val="101128442"/>
              </p:ext>
            </p:extLst>
          </p:nvPr>
        </p:nvGraphicFramePr>
        <p:xfrm>
          <a:off x="720725" y="1685926"/>
          <a:ext cx="8163393" cy="3200400"/>
        </p:xfrm>
        <a:graphic>
          <a:graphicData uri="http://schemas.openxmlformats.org/drawingml/2006/table">
            <a:tbl>
              <a:tblPr firstRow="1" bandRow="1">
                <a:tableStyleId>{D9606735-FB23-46DC-8E69-3DB70196E911}</a:tableStyleId>
              </a:tblPr>
              <a:tblGrid>
                <a:gridCol w="2516190">
                  <a:extLst>
                    <a:ext uri="{9D8B030D-6E8A-4147-A177-3AD203B41FA5}">
                      <a16:colId xmlns:a16="http://schemas.microsoft.com/office/drawing/2014/main" val="141247086"/>
                    </a:ext>
                  </a:extLst>
                </a:gridCol>
                <a:gridCol w="5647203">
                  <a:extLst>
                    <a:ext uri="{9D8B030D-6E8A-4147-A177-3AD203B41FA5}">
                      <a16:colId xmlns:a16="http://schemas.microsoft.com/office/drawing/2014/main" val="1477963040"/>
                    </a:ext>
                  </a:extLst>
                </a:gridCol>
              </a:tblGrid>
              <a:tr h="252000">
                <a:tc>
                  <a:txBody>
                    <a:bodyPr/>
                    <a:lstStyle/>
                    <a:p>
                      <a:pPr algn="ctr"/>
                      <a:r>
                        <a:rPr lang="en-US" sz="1200" dirty="0">
                          <a:solidFill>
                            <a:schemeClr val="tx1"/>
                          </a:solidFill>
                          <a:latin typeface="+mn-lt"/>
                        </a:rPr>
                        <a:t>Protocol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1200" dirty="0">
                          <a:solidFill>
                            <a:schemeClr val="tx1"/>
                          </a:solidFill>
                          <a:latin typeface="+mn-lt"/>
                        </a:rPr>
                        <a:t>Description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1021447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Domain Name System (</a:t>
                      </a:r>
                      <a:r>
                        <a:rPr lang="en-US" sz="1200" b="0" i="0" u="none" strike="noStrike" cap="none" dirty="0">
                          <a:solidFill>
                            <a:schemeClr val="accent1"/>
                          </a:solidFill>
                          <a:effectLst/>
                          <a:latin typeface="+mn-lt"/>
                          <a:ea typeface="Arial"/>
                          <a:cs typeface="Arial"/>
                          <a:sym typeface="Arial"/>
                        </a:rPr>
                        <a:t>DNS</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ドメイン名を</a:t>
                      </a:r>
                      <a:r>
                        <a:rPr lang="en-US" sz="1200" b="0" i="0" u="none" strike="noStrike" cap="none" dirty="0">
                          <a:solidFill>
                            <a:schemeClr val="tx1"/>
                          </a:solidFill>
                          <a:effectLst/>
                          <a:latin typeface="+mn-lt"/>
                          <a:ea typeface="Arial"/>
                          <a:cs typeface="Arial"/>
                          <a:sym typeface="Arial"/>
                        </a:rPr>
                        <a:t>IP</a:t>
                      </a:r>
                      <a:r>
                        <a:rPr lang="ja-JP" altLang="en-US" sz="1200" b="0" i="0" u="none" strike="noStrike" cap="none">
                          <a:solidFill>
                            <a:schemeClr val="tx1"/>
                          </a:solidFill>
                          <a:effectLst/>
                          <a:latin typeface="+mn-lt"/>
                          <a:ea typeface="Arial"/>
                          <a:cs typeface="Arial"/>
                          <a:sym typeface="Arial"/>
                        </a:rPr>
                        <a:t>アドレスに変換します。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31701442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Secure Shell (</a:t>
                      </a:r>
                      <a:r>
                        <a:rPr lang="en-US" sz="1200" b="0" i="0" u="none" strike="noStrike" cap="none" dirty="0">
                          <a:solidFill>
                            <a:schemeClr val="accent1"/>
                          </a:solidFill>
                          <a:effectLst/>
                          <a:latin typeface="+mn-lt"/>
                          <a:ea typeface="Arial"/>
                          <a:cs typeface="Arial"/>
                          <a:sym typeface="Arial"/>
                        </a:rPr>
                        <a:t>SSH</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サーバーやネットワークデバイスへのリモートアクセスを提供します。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63556961"/>
                  </a:ext>
                </a:extLst>
              </a:tr>
              <a:tr h="252000">
                <a:tc>
                  <a:txBody>
                    <a:bodyPr/>
                    <a:lstStyle/>
                    <a:p>
                      <a:r>
                        <a:rPr lang="en-US" sz="1200" b="0" i="0" u="none" strike="noStrike" cap="none" dirty="0">
                          <a:solidFill>
                            <a:schemeClr val="tx1"/>
                          </a:solidFill>
                          <a:effectLst/>
                          <a:latin typeface="+mn-lt"/>
                          <a:ea typeface="Arial"/>
                          <a:cs typeface="Arial"/>
                          <a:sym typeface="Arial"/>
                        </a:rPr>
                        <a:t>Simple Mail Transfer Protocol</a:t>
                      </a:r>
                    </a:p>
                    <a:p>
                      <a:r>
                        <a:rPr lang="en-US" sz="1200" b="0" i="0" u="none" strike="noStrike" cap="none" dirty="0">
                          <a:solidFill>
                            <a:schemeClr val="tx1"/>
                          </a:solidFill>
                          <a:effectLst/>
                          <a:latin typeface="+mn-lt"/>
                          <a:ea typeface="Arial"/>
                          <a:cs typeface="Arial"/>
                          <a:sym typeface="Arial"/>
                        </a:rPr>
                        <a:t>(</a:t>
                      </a:r>
                      <a:r>
                        <a:rPr lang="en-US" sz="1200" b="0" i="0" u="none" strike="noStrike" cap="none" dirty="0">
                          <a:solidFill>
                            <a:schemeClr val="accent1"/>
                          </a:solidFill>
                          <a:effectLst/>
                          <a:latin typeface="+mn-lt"/>
                          <a:ea typeface="Arial"/>
                          <a:cs typeface="Arial"/>
                          <a:sym typeface="Arial"/>
                        </a:rPr>
                        <a:t>SMTP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メールクライアントからサーバーへ、メールメッセージを送信します。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12130174"/>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Post Office Protocol (</a:t>
                      </a:r>
                      <a:r>
                        <a:rPr lang="en-US" sz="1200" b="0" i="0" u="none" strike="noStrike" cap="none" dirty="0">
                          <a:solidFill>
                            <a:schemeClr val="accent1"/>
                          </a:solidFill>
                          <a:effectLst/>
                          <a:latin typeface="+mn-lt"/>
                          <a:ea typeface="Arial"/>
                          <a:cs typeface="Arial"/>
                          <a:sym typeface="Arial"/>
                        </a:rPr>
                        <a:t>POP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メールクライアントがリモートサーバーからメールを取得します。</a:t>
                      </a:r>
                      <a:endParaRPr lang="ja-JP" alt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691610298"/>
                  </a:ext>
                </a:extLst>
              </a:tr>
              <a:tr h="346471">
                <a:tc>
                  <a:txBody>
                    <a:bodyPr/>
                    <a:lstStyle/>
                    <a:p>
                      <a:r>
                        <a:rPr lang="en-US" sz="1200" b="0" i="0" u="none" strike="noStrike" cap="none" dirty="0">
                          <a:solidFill>
                            <a:schemeClr val="tx1"/>
                          </a:solidFill>
                          <a:effectLst/>
                          <a:latin typeface="+mn-lt"/>
                          <a:ea typeface="Arial"/>
                          <a:cs typeface="Arial"/>
                          <a:sym typeface="Arial"/>
                        </a:rPr>
                        <a:t>Internet Message Access</a:t>
                      </a:r>
                    </a:p>
                    <a:p>
                      <a:r>
                        <a:rPr lang="en-US" sz="1200" b="0" i="0" u="none" strike="noStrike" cap="none" dirty="0">
                          <a:solidFill>
                            <a:schemeClr val="tx1"/>
                          </a:solidFill>
                          <a:effectLst/>
                          <a:latin typeface="+mn-lt"/>
                          <a:ea typeface="Arial"/>
                          <a:cs typeface="Arial"/>
                          <a:sym typeface="Arial"/>
                        </a:rPr>
                        <a:t>Protocol (</a:t>
                      </a:r>
                      <a:r>
                        <a:rPr lang="en-US" sz="1200" b="0" i="0" u="none" strike="noStrike" cap="none" dirty="0">
                          <a:solidFill>
                            <a:schemeClr val="accent1"/>
                          </a:solidFill>
                          <a:effectLst/>
                          <a:latin typeface="+mn-lt"/>
                          <a:ea typeface="Arial"/>
                          <a:cs typeface="Arial"/>
                          <a:sym typeface="Arial"/>
                        </a:rPr>
                        <a:t>IMAP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ja-JP" altLang="en-US" sz="1200" b="0" i="0" u="none" strike="noStrike" cap="none">
                          <a:solidFill>
                            <a:schemeClr val="tx1"/>
                          </a:solidFill>
                          <a:effectLst/>
                          <a:latin typeface="Arial"/>
                          <a:ea typeface="Arial"/>
                          <a:cs typeface="Arial"/>
                          <a:sym typeface="Arial"/>
                        </a:rPr>
                        <a:t>メールクライアントがリモートサーバーからメールを取得します。</a:t>
                      </a:r>
                      <a:endParaRPr lang="en-US" sz="1200" b="0" i="0" u="none" strike="noStrike" cap="none" dirty="0">
                        <a:solidFill>
                          <a:schemeClr val="tx1"/>
                        </a:solidFill>
                        <a:effectLst/>
                        <a:latin typeface="Arial"/>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01179602"/>
                  </a:ext>
                </a:extLst>
              </a:tr>
              <a:tr h="15855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Dynamic Host Configuration Protocol (</a:t>
                      </a:r>
                      <a:r>
                        <a:rPr lang="en-US" sz="1200" b="0" i="0" u="none" strike="noStrike" cap="none" dirty="0">
                          <a:solidFill>
                            <a:schemeClr val="accent1"/>
                          </a:solidFill>
                          <a:effectLst/>
                          <a:latin typeface="+mn-lt"/>
                          <a:ea typeface="Arial"/>
                          <a:cs typeface="Arial"/>
                          <a:sym typeface="Arial"/>
                        </a:rPr>
                        <a:t>DHCP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サーバが自動的に</a:t>
                      </a:r>
                      <a:r>
                        <a:rPr lang="en-US" sz="1200" b="0" i="0" u="none" strike="noStrike" cap="none" dirty="0">
                          <a:solidFill>
                            <a:schemeClr val="tx1"/>
                          </a:solidFill>
                          <a:effectLst/>
                          <a:latin typeface="+mn-lt"/>
                          <a:ea typeface="Arial"/>
                          <a:cs typeface="Arial"/>
                          <a:sym typeface="Arial"/>
                        </a:rPr>
                        <a:t>IP</a:t>
                      </a:r>
                      <a:r>
                        <a:rPr lang="ja-JP" altLang="en-US" sz="1200" b="0" i="0" u="none" strike="noStrike" cap="none">
                          <a:solidFill>
                            <a:schemeClr val="tx1"/>
                          </a:solidFill>
                          <a:effectLst/>
                          <a:latin typeface="+mn-lt"/>
                          <a:ea typeface="Arial"/>
                          <a:cs typeface="Arial"/>
                          <a:sym typeface="Arial"/>
                        </a:rPr>
                        <a:t>アドレスを設定する。</a:t>
                      </a:r>
                      <a:endParaRPr lang="ja-JP" alt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898974867"/>
                  </a:ext>
                </a:extLst>
              </a:tr>
              <a:tr h="252000">
                <a:tc>
                  <a:txBody>
                    <a:bodyPr/>
                    <a:lstStyle/>
                    <a:p>
                      <a:r>
                        <a:rPr lang="en-US" sz="1200" b="0" i="0" u="none" strike="noStrike" cap="none">
                          <a:solidFill>
                            <a:schemeClr val="tx1"/>
                          </a:solidFill>
                          <a:effectLst/>
                          <a:latin typeface="+mn-lt"/>
                          <a:ea typeface="Arial"/>
                          <a:cs typeface="Arial"/>
                          <a:sym typeface="Arial"/>
                        </a:rPr>
                        <a:t>Hypertext </a:t>
                      </a:r>
                      <a:r>
                        <a:rPr lang="en-US" sz="1200" b="0" i="0" u="none" strike="noStrike" cap="none" dirty="0">
                          <a:solidFill>
                            <a:schemeClr val="tx1"/>
                          </a:solidFill>
                          <a:effectLst/>
                          <a:latin typeface="+mn-lt"/>
                          <a:ea typeface="Arial"/>
                          <a:cs typeface="Arial"/>
                          <a:sym typeface="Arial"/>
                        </a:rPr>
                        <a:t>Transfer Protocol</a:t>
                      </a:r>
                    </a:p>
                    <a:p>
                      <a:r>
                        <a:rPr lang="en-US" sz="1200" b="0" i="0" u="none" strike="noStrike" cap="none" dirty="0">
                          <a:solidFill>
                            <a:schemeClr val="tx1"/>
                          </a:solidFill>
                          <a:effectLst/>
                          <a:latin typeface="+mn-lt"/>
                          <a:ea typeface="Arial"/>
                          <a:cs typeface="Arial"/>
                          <a:sym typeface="Arial"/>
                        </a:rPr>
                        <a:t>(</a:t>
                      </a:r>
                      <a:r>
                        <a:rPr lang="mn-MN" sz="1200" b="0" i="0" u="none" strike="noStrike" cap="none" dirty="0">
                          <a:solidFill>
                            <a:schemeClr val="accent1"/>
                          </a:solidFill>
                          <a:effectLst/>
                          <a:latin typeface="+mn-lt"/>
                          <a:ea typeface="Arial"/>
                          <a:cs typeface="Arial"/>
                          <a:sym typeface="Arial"/>
                        </a:rPr>
                        <a:t>НТТР</a:t>
                      </a:r>
                      <a:r>
                        <a:rPr lang="mn-MN"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ウェブブラウザがウェブページをリクエストし、ウェブサーバーがウェブページをクライアントに転送します。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808080208"/>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File Transfer Protocol (</a:t>
                      </a:r>
                      <a:r>
                        <a:rPr lang="en-US" sz="1200" b="0" i="0" u="none" strike="noStrike" cap="none" dirty="0">
                          <a:solidFill>
                            <a:schemeClr val="accent1"/>
                          </a:solidFill>
                          <a:effectLst/>
                          <a:latin typeface="+mn-lt"/>
                          <a:ea typeface="Arial"/>
                          <a:cs typeface="Arial"/>
                          <a:sym typeface="Arial"/>
                        </a:rPr>
                        <a:t>FTP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ファイル転送に使用します。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486970874"/>
                  </a:ext>
                </a:extLst>
              </a:tr>
            </a:tbl>
          </a:graphicData>
        </a:graphic>
      </p:graphicFrame>
      <p:sp>
        <p:nvSpPr>
          <p:cNvPr id="2" name="Footer Placeholder 1">
            <a:extLst>
              <a:ext uri="{FF2B5EF4-FFF2-40B4-BE49-F238E27FC236}">
                <a16:creationId xmlns:a16="http://schemas.microsoft.com/office/drawing/2014/main" id="{EB5516B3-AA42-E7D0-4AA4-FDE7380C48B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latin typeface="Arial" panose="020B0604020202020204" pitchFamily="34" charset="0"/>
                <a:cs typeface="Arial" panose="020B0604020202020204" pitchFamily="34" charset="0"/>
              </a:rPr>
              <a:pPr algn="r"/>
              <a:t>20</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32852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4BB75CE-2A2D-CB94-7562-98970FBA2F38}"/>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0A4BF8-C6C6-DDF5-2C5E-522D7390901D}"/>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5E379873-FFCC-5971-8258-98E555CC6087}"/>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16.2.2 Check Your Understanding - Common Network Application</a:t>
            </a:r>
            <a:endParaRPr lang="en-US" altLang="ja-JP" sz="2000" dirty="0">
              <a:solidFill>
                <a:schemeClr val="accent4"/>
              </a:solidFill>
              <a:latin typeface="+mn-lt"/>
              <a:ea typeface="MS PGothic" panose="020B0600070205080204" pitchFamily="34" charset="-128"/>
            </a:endParaRPr>
          </a:p>
        </p:txBody>
      </p:sp>
      <p:grpSp>
        <p:nvGrpSpPr>
          <p:cNvPr id="3" name="Google Shape;10286;p77">
            <a:extLst>
              <a:ext uri="{FF2B5EF4-FFF2-40B4-BE49-F238E27FC236}">
                <a16:creationId xmlns:a16="http://schemas.microsoft.com/office/drawing/2014/main" id="{F573A098-855A-E91E-56D3-82362A700F3F}"/>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3B8E0E9A-1D86-253E-90DE-CCECFD5D84DB}"/>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A22F04BA-754D-DB9D-96CE-BE3183AEA04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AC7F2AC7-7836-43AE-55CD-51C7C3C216F2}"/>
              </a:ext>
            </a:extLst>
          </p:cNvPr>
          <p:cNvSpPr txBox="1"/>
          <p:nvPr/>
        </p:nvSpPr>
        <p:spPr>
          <a:xfrm>
            <a:off x="720725" y="1593795"/>
            <a:ext cx="7939368" cy="2369880"/>
          </a:xfrm>
          <a:prstGeom prst="rect">
            <a:avLst/>
          </a:prstGeom>
          <a:noFill/>
        </p:spPr>
        <p:txBody>
          <a:bodyPr wrap="square" rtlCol="0">
            <a:spAutoFit/>
          </a:bodyPr>
          <a:lstStyle/>
          <a:p>
            <a:pPr fontAlgn="ctr"/>
            <a:r>
              <a:rPr lang="en-US" dirty="0">
                <a:solidFill>
                  <a:schemeClr val="accent1"/>
                </a:solidFill>
                <a:latin typeface="+mn-lt"/>
                <a:hlinkClick r:id="rId5"/>
              </a:rPr>
              <a:t>https://forms.gle/Yp8tKwd2fzs2DYG2A</a:t>
            </a:r>
            <a:endParaRPr lang="en-US" dirty="0">
              <a:solidFill>
                <a:schemeClr val="accent1"/>
              </a:solidFill>
              <a:latin typeface="+mn-lt"/>
            </a:endParaRPr>
          </a:p>
          <a:p>
            <a:pPr fontAlgn="ctr"/>
            <a:endParaRPr lang="en-US" i="0" dirty="0">
              <a:solidFill>
                <a:schemeClr val="accent1"/>
              </a:solidFill>
              <a:effectLst/>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Which application protocol is used to automatically configure IP addressing information?</a:t>
            </a:r>
          </a:p>
          <a:p>
            <a:pPr marL="358775" lvl="1"/>
            <a:endParaRPr lang="en-US" sz="1200"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dirty="0">
                <a:solidFill>
                  <a:schemeClr val="tx1"/>
                </a:solidFill>
                <a:latin typeface="+mn-lt"/>
              </a:rPr>
              <a:t>IMAP</a:t>
            </a:r>
          </a:p>
          <a:p>
            <a:pPr marL="644525" lvl="1" indent="-285750">
              <a:spcAft>
                <a:spcPts val="600"/>
              </a:spcAft>
              <a:buClr>
                <a:schemeClr val="tx1"/>
              </a:buClr>
              <a:buFont typeface="Wingdings" pitchFamily="2" charset="2"/>
              <a:buChar char="q"/>
            </a:pPr>
            <a:r>
              <a:rPr lang="en-US" sz="1200" dirty="0">
                <a:solidFill>
                  <a:schemeClr val="tx1"/>
                </a:solidFill>
                <a:latin typeface="+mn-lt"/>
              </a:rPr>
              <a:t>DNS</a:t>
            </a:r>
          </a:p>
          <a:p>
            <a:pPr marL="644525" lvl="1" indent="-285750">
              <a:spcAft>
                <a:spcPts val="600"/>
              </a:spcAft>
              <a:buClr>
                <a:schemeClr val="tx1"/>
              </a:buClr>
              <a:buFont typeface="Wingdings" pitchFamily="2" charset="2"/>
              <a:buChar char="q"/>
            </a:pPr>
            <a:r>
              <a:rPr lang="en-US" sz="1200" dirty="0">
                <a:solidFill>
                  <a:schemeClr val="tx1"/>
                </a:solidFill>
                <a:latin typeface="+mn-lt"/>
              </a:rPr>
              <a:t>DHCP</a:t>
            </a:r>
          </a:p>
          <a:p>
            <a:pPr marL="644525" lvl="1" indent="-285750">
              <a:spcAft>
                <a:spcPts val="600"/>
              </a:spcAft>
              <a:buClr>
                <a:schemeClr val="tx1"/>
              </a:buClr>
              <a:buFont typeface="Wingdings" pitchFamily="2" charset="2"/>
              <a:buChar char="q"/>
            </a:pPr>
            <a:r>
              <a:rPr lang="en-US" sz="1200" dirty="0">
                <a:solidFill>
                  <a:schemeClr val="tx1"/>
                </a:solidFill>
                <a:latin typeface="+mn-lt"/>
              </a:rPr>
              <a:t>FTP</a:t>
            </a:r>
          </a:p>
          <a:p>
            <a:pPr algn="l" fontAlgn="ctr"/>
            <a:endParaRPr lang="en-US" sz="1200" dirty="0">
              <a:solidFill>
                <a:schemeClr val="tx1"/>
              </a:solidFill>
              <a:latin typeface="+mn-lt"/>
            </a:endParaRPr>
          </a:p>
        </p:txBody>
      </p:sp>
      <p:sp>
        <p:nvSpPr>
          <p:cNvPr id="2" name="Footer Placeholder 1">
            <a:extLst>
              <a:ext uri="{FF2B5EF4-FFF2-40B4-BE49-F238E27FC236}">
                <a16:creationId xmlns:a16="http://schemas.microsoft.com/office/drawing/2014/main" id="{23641F6A-F9E5-1525-6921-D3A4955E93A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21</a:t>
            </a:fld>
            <a:endParaRPr lang="en-US" dirty="0"/>
          </a:p>
        </p:txBody>
      </p:sp>
    </p:spTree>
    <p:extLst>
      <p:ext uri="{BB962C8B-B14F-4D97-AF65-F5344CB8AC3E}">
        <p14:creationId xmlns:p14="http://schemas.microsoft.com/office/powerpoint/2010/main" val="1222695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93B86E1-9E6B-DF4A-BB1D-60C7F3B52E1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1FC5F887-D595-F4C1-16ED-0D4DC433BB2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14F17587-D050-FDB7-49B3-C33B9B422F41}"/>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16.2.2 Check Your Understanding - Common Network Application</a:t>
            </a:r>
            <a:endParaRPr lang="en-US" altLang="ja-JP" sz="2000" dirty="0">
              <a:solidFill>
                <a:schemeClr val="accent4"/>
              </a:solidFill>
              <a:latin typeface="+mn-lt"/>
              <a:ea typeface="MS PGothic" panose="020B0600070205080204" pitchFamily="34" charset="-128"/>
            </a:endParaRPr>
          </a:p>
        </p:txBody>
      </p:sp>
      <p:grpSp>
        <p:nvGrpSpPr>
          <p:cNvPr id="3" name="Google Shape;10286;p77">
            <a:extLst>
              <a:ext uri="{FF2B5EF4-FFF2-40B4-BE49-F238E27FC236}">
                <a16:creationId xmlns:a16="http://schemas.microsoft.com/office/drawing/2014/main" id="{459C7468-4924-C365-86E8-FB2D35648FC1}"/>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C36DA7A9-031D-AAC7-CA3E-525169CD77A9}"/>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DE97DE5A-C899-F4AF-049D-E5CE6B3C46FA}"/>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D9043D7C-AB3F-D97F-4299-A7CB86DC7742}"/>
              </a:ext>
            </a:extLst>
          </p:cNvPr>
          <p:cNvSpPr txBox="1"/>
          <p:nvPr/>
        </p:nvSpPr>
        <p:spPr>
          <a:xfrm>
            <a:off x="720725" y="1593795"/>
            <a:ext cx="7939368" cy="2893100"/>
          </a:xfrm>
          <a:prstGeom prst="rect">
            <a:avLst/>
          </a:prstGeom>
          <a:noFill/>
        </p:spPr>
        <p:txBody>
          <a:bodyPr wrap="square" rtlCol="0">
            <a:spAutoFit/>
          </a:bodyPr>
          <a:lstStyle/>
          <a:p>
            <a:pPr fontAlgn="ctr"/>
            <a:r>
              <a:rPr lang="en-US" dirty="0">
                <a:solidFill>
                  <a:schemeClr val="tx1"/>
                </a:solidFill>
                <a:latin typeface="+mn-lt"/>
                <a:hlinkClick r:id="rId5"/>
              </a:rPr>
              <a:t>https://forms.gle/Yp8tKwd2fzs2DYG2A</a:t>
            </a:r>
            <a:endParaRPr lang="en-US" dirty="0">
              <a:solidFill>
                <a:schemeClr val="tx1"/>
              </a:solidFill>
              <a:latin typeface="+mn-lt"/>
            </a:endParaRPr>
          </a:p>
          <a:p>
            <a:pPr fontAlgn="ctr"/>
            <a:endParaRPr lang="en-US" i="0" dirty="0">
              <a:solidFill>
                <a:schemeClr val="tx1"/>
              </a:solidFill>
              <a:effectLst/>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Which application protocols are used to by clients to retrieve email messages? (Choose two.)</a:t>
            </a:r>
          </a:p>
          <a:p>
            <a:pPr marL="358775" lvl="1"/>
            <a:endParaRPr lang="en-US" sz="1200"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dirty="0">
                <a:solidFill>
                  <a:schemeClr val="tx1"/>
                </a:solidFill>
                <a:latin typeface="+mn-lt"/>
              </a:rPr>
              <a:t>DNS</a:t>
            </a:r>
          </a:p>
          <a:p>
            <a:pPr marL="644525" lvl="1" indent="-285750">
              <a:spcAft>
                <a:spcPts val="600"/>
              </a:spcAft>
              <a:buClr>
                <a:schemeClr val="tx1"/>
              </a:buClr>
              <a:buFont typeface="Wingdings" pitchFamily="2" charset="2"/>
              <a:buChar char="q"/>
            </a:pPr>
            <a:r>
              <a:rPr lang="en-US" sz="1200" dirty="0">
                <a:solidFill>
                  <a:schemeClr val="tx1"/>
                </a:solidFill>
                <a:latin typeface="+mn-lt"/>
              </a:rPr>
              <a:t>SMTP</a:t>
            </a:r>
          </a:p>
          <a:p>
            <a:pPr marL="644525" lvl="1" indent="-285750">
              <a:spcAft>
                <a:spcPts val="600"/>
              </a:spcAft>
              <a:buClr>
                <a:schemeClr val="tx1"/>
              </a:buClr>
              <a:buFont typeface="Wingdings" pitchFamily="2" charset="2"/>
              <a:buChar char="q"/>
            </a:pPr>
            <a:r>
              <a:rPr lang="en-US" sz="1200" dirty="0">
                <a:solidFill>
                  <a:schemeClr val="tx1"/>
                </a:solidFill>
                <a:latin typeface="+mn-lt"/>
              </a:rPr>
              <a:t>POP</a:t>
            </a:r>
          </a:p>
          <a:p>
            <a:pPr marL="644525" lvl="1" indent="-285750">
              <a:spcAft>
                <a:spcPts val="600"/>
              </a:spcAft>
              <a:buClr>
                <a:schemeClr val="tx1"/>
              </a:buClr>
              <a:buFont typeface="Wingdings" pitchFamily="2" charset="2"/>
              <a:buChar char="q"/>
            </a:pPr>
            <a:r>
              <a:rPr lang="en-US" sz="1200" dirty="0">
                <a:solidFill>
                  <a:schemeClr val="tx1"/>
                </a:solidFill>
                <a:latin typeface="+mn-lt"/>
              </a:rPr>
              <a:t>HTTP</a:t>
            </a:r>
          </a:p>
          <a:p>
            <a:pPr marL="644525" lvl="1" indent="-285750">
              <a:spcAft>
                <a:spcPts val="600"/>
              </a:spcAft>
              <a:buClr>
                <a:schemeClr val="tx1"/>
              </a:buClr>
              <a:buFont typeface="Wingdings" pitchFamily="2" charset="2"/>
              <a:buChar char="q"/>
            </a:pPr>
            <a:r>
              <a:rPr lang="en-US" sz="1200" dirty="0">
                <a:solidFill>
                  <a:schemeClr val="tx1"/>
                </a:solidFill>
                <a:latin typeface="+mn-lt"/>
              </a:rPr>
              <a:t>FTP</a:t>
            </a:r>
          </a:p>
          <a:p>
            <a:pPr marL="644525" lvl="1" indent="-285750">
              <a:spcAft>
                <a:spcPts val="600"/>
              </a:spcAft>
              <a:buClr>
                <a:schemeClr val="tx1"/>
              </a:buClr>
              <a:buFont typeface="Wingdings" pitchFamily="2" charset="2"/>
              <a:buChar char="q"/>
            </a:pPr>
            <a:r>
              <a:rPr lang="en-US" sz="1200" dirty="0">
                <a:solidFill>
                  <a:schemeClr val="tx1"/>
                </a:solidFill>
                <a:latin typeface="+mn-lt"/>
              </a:rPr>
              <a:t>IMAP</a:t>
            </a:r>
          </a:p>
          <a:p>
            <a:pPr marL="358775" lvl="1">
              <a:buClr>
                <a:schemeClr val="tx1"/>
              </a:buClr>
            </a:pPr>
            <a:endParaRPr lang="en-US" sz="1200" dirty="0">
              <a:solidFill>
                <a:schemeClr val="tx1"/>
              </a:solidFill>
              <a:latin typeface="+mn-lt"/>
            </a:endParaRPr>
          </a:p>
        </p:txBody>
      </p:sp>
      <p:sp>
        <p:nvSpPr>
          <p:cNvPr id="2" name="Footer Placeholder 1">
            <a:extLst>
              <a:ext uri="{FF2B5EF4-FFF2-40B4-BE49-F238E27FC236}">
                <a16:creationId xmlns:a16="http://schemas.microsoft.com/office/drawing/2014/main" id="{E1C8DC65-1B36-12A3-97FD-D233AC3AFDD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22</a:t>
            </a:fld>
            <a:endParaRPr lang="en-US" dirty="0"/>
          </a:p>
        </p:txBody>
      </p:sp>
    </p:spTree>
    <p:extLst>
      <p:ext uri="{BB962C8B-B14F-4D97-AF65-F5344CB8AC3E}">
        <p14:creationId xmlns:p14="http://schemas.microsoft.com/office/powerpoint/2010/main" val="37081402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0BCA7A8-CDAB-17B1-6D30-7AC4F5BD50C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BC4E957-ED7F-54E4-A89F-B7BE12E71F4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60FF9DDE-05F8-6051-8435-16366A52A1F1}"/>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16.2.2 Check Your Understanding - Common Network Application</a:t>
            </a:r>
            <a:endParaRPr lang="en-US" altLang="ja-JP" sz="2000" dirty="0">
              <a:solidFill>
                <a:schemeClr val="accent4"/>
              </a:solidFill>
              <a:latin typeface="+mn-lt"/>
              <a:ea typeface="MS PGothic" panose="020B0600070205080204" pitchFamily="34" charset="-128"/>
            </a:endParaRPr>
          </a:p>
        </p:txBody>
      </p:sp>
      <p:grpSp>
        <p:nvGrpSpPr>
          <p:cNvPr id="3" name="Google Shape;10286;p77">
            <a:extLst>
              <a:ext uri="{FF2B5EF4-FFF2-40B4-BE49-F238E27FC236}">
                <a16:creationId xmlns:a16="http://schemas.microsoft.com/office/drawing/2014/main" id="{C56F9742-F272-C24A-83DC-B8ADD497F6B1}"/>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A0B7D694-650E-A6AB-B1C7-F593340BC649}"/>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2C208951-66E8-3287-C7A0-4A583DF16630}"/>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B6252008-CE4C-9F73-7EF6-E662E0EC3AF1}"/>
              </a:ext>
            </a:extLst>
          </p:cNvPr>
          <p:cNvSpPr txBox="1"/>
          <p:nvPr/>
        </p:nvSpPr>
        <p:spPr>
          <a:xfrm>
            <a:off x="720725" y="1593795"/>
            <a:ext cx="7939368" cy="2046714"/>
          </a:xfrm>
          <a:prstGeom prst="rect">
            <a:avLst/>
          </a:prstGeom>
          <a:noFill/>
        </p:spPr>
        <p:txBody>
          <a:bodyPr wrap="square" rtlCol="0">
            <a:spAutoFit/>
          </a:bodyPr>
          <a:lstStyle/>
          <a:p>
            <a:pPr fontAlgn="ctr"/>
            <a:r>
              <a:rPr lang="en-US" sz="1200" dirty="0">
                <a:solidFill>
                  <a:schemeClr val="tx1"/>
                </a:solidFill>
                <a:latin typeface="+mn-lt"/>
                <a:hlinkClick r:id="rId5"/>
              </a:rPr>
              <a:t>https://forms.gle/Yp8tKwd2fzs2DYG2A</a:t>
            </a:r>
            <a:endParaRPr lang="en-US" sz="1200" dirty="0">
              <a:solidFill>
                <a:schemeClr val="tx1"/>
              </a:solidFill>
              <a:latin typeface="+mn-lt"/>
            </a:endParaRPr>
          </a:p>
          <a:p>
            <a:pPr fontAlgn="ctr"/>
            <a:endParaRPr lang="en-US" sz="1200" dirty="0">
              <a:solidFill>
                <a:schemeClr val="tx1"/>
              </a:solidFill>
              <a:latin typeface="+mn-lt"/>
            </a:endParaRPr>
          </a:p>
          <a:p>
            <a:pPr algn="l" fontAlgn="ctr"/>
            <a:r>
              <a:rPr lang="en-US" i="0" dirty="0">
                <a:solidFill>
                  <a:schemeClr val="tx1"/>
                </a:solidFill>
                <a:effectLst/>
                <a:latin typeface="+mn-lt"/>
              </a:rPr>
              <a:t>Question 3</a:t>
            </a:r>
          </a:p>
          <a:p>
            <a:pPr marL="358775" lvl="1"/>
            <a:r>
              <a:rPr lang="en-US" i="0" dirty="0">
                <a:solidFill>
                  <a:schemeClr val="tx1"/>
                </a:solidFill>
                <a:effectLst/>
                <a:latin typeface="+mn-lt"/>
              </a:rPr>
              <a:t>Which application protocol is used to resolve web addresses to an IP address?</a:t>
            </a:r>
          </a:p>
          <a:p>
            <a:pPr marL="358775" lvl="1"/>
            <a:endParaRPr lang="en-US" sz="1200"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dirty="0">
                <a:solidFill>
                  <a:schemeClr val="tx1"/>
                </a:solidFill>
                <a:latin typeface="+mn-lt"/>
              </a:rPr>
              <a:t>HTTP</a:t>
            </a:r>
          </a:p>
          <a:p>
            <a:pPr marL="644525" lvl="1" indent="-285750">
              <a:spcAft>
                <a:spcPts val="600"/>
              </a:spcAft>
              <a:buClr>
                <a:schemeClr val="tx1"/>
              </a:buClr>
              <a:buFont typeface="Wingdings" pitchFamily="2" charset="2"/>
              <a:buChar char="q"/>
            </a:pPr>
            <a:r>
              <a:rPr lang="en-US" sz="1200" dirty="0">
                <a:solidFill>
                  <a:schemeClr val="tx1"/>
                </a:solidFill>
                <a:latin typeface="+mn-lt"/>
              </a:rPr>
              <a:t>DHCP</a:t>
            </a:r>
          </a:p>
          <a:p>
            <a:pPr marL="644525" lvl="1" indent="-285750">
              <a:spcAft>
                <a:spcPts val="600"/>
              </a:spcAft>
              <a:buClr>
                <a:schemeClr val="tx1"/>
              </a:buClr>
              <a:buFont typeface="Wingdings" pitchFamily="2" charset="2"/>
              <a:buChar char="q"/>
            </a:pPr>
            <a:r>
              <a:rPr lang="en-US" sz="1200" dirty="0">
                <a:solidFill>
                  <a:schemeClr val="tx1"/>
                </a:solidFill>
                <a:latin typeface="+mn-lt"/>
              </a:rPr>
              <a:t>SSH</a:t>
            </a:r>
          </a:p>
          <a:p>
            <a:pPr marL="644525" lvl="1" indent="-285750">
              <a:spcAft>
                <a:spcPts val="600"/>
              </a:spcAft>
              <a:buClr>
                <a:schemeClr val="tx1"/>
              </a:buClr>
              <a:buFont typeface="Wingdings" pitchFamily="2" charset="2"/>
              <a:buChar char="q"/>
            </a:pPr>
            <a:r>
              <a:rPr lang="en-US" sz="1200" dirty="0">
                <a:solidFill>
                  <a:schemeClr val="tx1"/>
                </a:solidFill>
                <a:latin typeface="+mn-lt"/>
              </a:rPr>
              <a:t>DNS</a:t>
            </a:r>
          </a:p>
        </p:txBody>
      </p:sp>
      <p:sp>
        <p:nvSpPr>
          <p:cNvPr id="2" name="Footer Placeholder 1">
            <a:extLst>
              <a:ext uri="{FF2B5EF4-FFF2-40B4-BE49-F238E27FC236}">
                <a16:creationId xmlns:a16="http://schemas.microsoft.com/office/drawing/2014/main" id="{5B4A3E93-7C32-099C-9056-83A1FB05DB7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23</a:t>
            </a:fld>
            <a:endParaRPr lang="en-US" dirty="0"/>
          </a:p>
        </p:txBody>
      </p:sp>
    </p:spTree>
    <p:extLst>
      <p:ext uri="{BB962C8B-B14F-4D97-AF65-F5344CB8AC3E}">
        <p14:creationId xmlns:p14="http://schemas.microsoft.com/office/powerpoint/2010/main" val="14482260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B48FA5B-9B88-7857-F1C3-43ACB62590B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8F194C6-BE0D-6A6E-506D-F6202C07B67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16.3. Domain Name System</a:t>
            </a:r>
            <a:endParaRPr lang="en-US" dirty="0"/>
          </a:p>
        </p:txBody>
      </p:sp>
      <p:sp>
        <p:nvSpPr>
          <p:cNvPr id="4" name="TextBox 3">
            <a:extLst>
              <a:ext uri="{FF2B5EF4-FFF2-40B4-BE49-F238E27FC236}">
                <a16:creationId xmlns:a16="http://schemas.microsoft.com/office/drawing/2014/main" id="{252CE6D8-C67A-A191-5667-F543EC444CC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16.3.1 Video - DNS Servers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EBFD4ECF-ADF1-4B1F-31C0-2E0B5B15979D}"/>
              </a:ext>
            </a:extLst>
          </p:cNvPr>
          <p:cNvSpPr txBox="1"/>
          <p:nvPr/>
        </p:nvSpPr>
        <p:spPr>
          <a:xfrm>
            <a:off x="720724" y="17803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16.3.3 Syntax Checker - The </a:t>
            </a:r>
            <a:r>
              <a:rPr lang="en-US" altLang="ja-JP" sz="2000" dirty="0" err="1">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nslookup</a:t>
            </a: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 Command</a:t>
            </a:r>
            <a:endParaRPr lang="en-US" altLang="ja-JP" sz="2000" dirty="0">
              <a:solidFill>
                <a:schemeClr val="accent4"/>
              </a:solidFill>
              <a:latin typeface="+mn-lt"/>
              <a:ea typeface="MS PGothic" panose="020B0600070205080204" pitchFamily="34" charset="-128"/>
            </a:endParaRPr>
          </a:p>
        </p:txBody>
      </p:sp>
      <p:sp>
        <p:nvSpPr>
          <p:cNvPr id="5" name="TextBox 4">
            <a:extLst>
              <a:ext uri="{FF2B5EF4-FFF2-40B4-BE49-F238E27FC236}">
                <a16:creationId xmlns:a16="http://schemas.microsoft.com/office/drawing/2014/main" id="{4B8D8171-835C-DD2D-60D0-530CE846174A}"/>
              </a:ext>
            </a:extLst>
          </p:cNvPr>
          <p:cNvSpPr txBox="1"/>
          <p:nvPr/>
        </p:nvSpPr>
        <p:spPr>
          <a:xfrm>
            <a:off x="720724" y="2314143"/>
            <a:ext cx="7702549" cy="1815882"/>
          </a:xfrm>
          <a:prstGeom prst="rect">
            <a:avLst/>
          </a:prstGeom>
          <a:noFill/>
        </p:spPr>
        <p:txBody>
          <a:bodyPr wrap="square" rtlCol="0">
            <a:spAutoFit/>
          </a:bodyPr>
          <a:lstStyle/>
          <a:p>
            <a:r>
              <a:rPr lang="en-US" dirty="0">
                <a:solidFill>
                  <a:schemeClr val="tx1"/>
                </a:solidFill>
                <a:latin typeface="+mn-lt"/>
              </a:rPr>
              <a:t>The </a:t>
            </a:r>
            <a:r>
              <a:rPr lang="en-US" dirty="0" err="1">
                <a:solidFill>
                  <a:schemeClr val="accent1"/>
                </a:solidFill>
                <a:latin typeface="+mn-lt"/>
              </a:rPr>
              <a:t>nslookup</a:t>
            </a:r>
            <a:r>
              <a:rPr lang="en-US" dirty="0">
                <a:solidFill>
                  <a:schemeClr val="tx1"/>
                </a:solidFill>
                <a:latin typeface="+mn-lt"/>
              </a:rPr>
              <a:t> command is a network administration tool for querying the Domain Name System (DNS) to obtain </a:t>
            </a:r>
            <a:r>
              <a:rPr lang="en-US" u="sng" dirty="0">
                <a:solidFill>
                  <a:schemeClr val="tx1"/>
                </a:solidFill>
                <a:latin typeface="+mn-lt"/>
              </a:rPr>
              <a:t>domain name or IP address </a:t>
            </a:r>
            <a:r>
              <a:rPr lang="en-US" dirty="0">
                <a:solidFill>
                  <a:schemeClr val="tx1"/>
                </a:solidFill>
                <a:latin typeface="+mn-lt"/>
              </a:rPr>
              <a:t>mapping or for any specific DNS record. </a:t>
            </a:r>
          </a:p>
          <a:p>
            <a:endParaRPr lang="en-US" dirty="0">
              <a:solidFill>
                <a:schemeClr val="tx1"/>
              </a:solidFill>
              <a:latin typeface="+mn-lt"/>
            </a:endParaRPr>
          </a:p>
          <a:p>
            <a:r>
              <a:rPr lang="en-US" dirty="0">
                <a:solidFill>
                  <a:schemeClr val="accent1"/>
                </a:solidFill>
                <a:latin typeface="+mn-lt"/>
              </a:rPr>
              <a:t>Domain Name Resolution: </a:t>
            </a:r>
            <a:r>
              <a:rPr lang="en-US" dirty="0">
                <a:solidFill>
                  <a:schemeClr val="tx1"/>
                </a:solidFill>
                <a:latin typeface="+mn-lt"/>
              </a:rPr>
              <a:t>It can query DNS to find the IP address associated with a domain name, translating human-readable domain names to machine-readable IP addresses.</a:t>
            </a:r>
          </a:p>
          <a:p>
            <a:endParaRPr lang="en-US" dirty="0">
              <a:solidFill>
                <a:schemeClr val="tx1"/>
              </a:solidFill>
              <a:latin typeface="+mn-lt"/>
            </a:endParaRPr>
          </a:p>
          <a:p>
            <a:r>
              <a:rPr lang="en-US" dirty="0">
                <a:solidFill>
                  <a:schemeClr val="accent1"/>
                </a:solidFill>
                <a:latin typeface="+mn-lt"/>
              </a:rPr>
              <a:t>Reverse DNS Lookups: </a:t>
            </a:r>
            <a:r>
              <a:rPr lang="en-US" dirty="0" err="1">
                <a:solidFill>
                  <a:schemeClr val="tx1"/>
                </a:solidFill>
                <a:latin typeface="+mn-lt"/>
              </a:rPr>
              <a:t>nslookup</a:t>
            </a:r>
            <a:r>
              <a:rPr lang="en-US" dirty="0">
                <a:solidFill>
                  <a:schemeClr val="tx1"/>
                </a:solidFill>
                <a:latin typeface="+mn-lt"/>
              </a:rPr>
              <a:t> can perform reverse lookups, where you provide an IP address to find the corresponding domain name.</a:t>
            </a:r>
          </a:p>
        </p:txBody>
      </p:sp>
      <p:pic>
        <p:nvPicPr>
          <p:cNvPr id="6" name="Picture 5">
            <a:extLst>
              <a:ext uri="{FF2B5EF4-FFF2-40B4-BE49-F238E27FC236}">
                <a16:creationId xmlns:a16="http://schemas.microsoft.com/office/drawing/2014/main" id="{A9344ACA-2ECC-2D94-F56A-92DC368147D4}"/>
              </a:ext>
            </a:extLst>
          </p:cNvPr>
          <p:cNvPicPr>
            <a:picLocks noChangeAspect="1"/>
          </p:cNvPicPr>
          <p:nvPr/>
        </p:nvPicPr>
        <p:blipFill>
          <a:blip r:embed="rId6"/>
          <a:stretch>
            <a:fillRect/>
          </a:stretch>
        </p:blipFill>
        <p:spPr>
          <a:xfrm>
            <a:off x="720725" y="4237718"/>
            <a:ext cx="4133650" cy="664626"/>
          </a:xfrm>
          <a:prstGeom prst="rect">
            <a:avLst/>
          </a:prstGeom>
        </p:spPr>
      </p:pic>
      <p:sp>
        <p:nvSpPr>
          <p:cNvPr id="3" name="Footer Placeholder 1">
            <a:extLst>
              <a:ext uri="{FF2B5EF4-FFF2-40B4-BE49-F238E27FC236}">
                <a16:creationId xmlns:a16="http://schemas.microsoft.com/office/drawing/2014/main" id="{04C9D227-5B94-2561-4BC8-598835D3282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24</a:t>
            </a:fld>
            <a:endParaRPr lang="en-US" dirty="0"/>
          </a:p>
        </p:txBody>
      </p:sp>
    </p:spTree>
    <p:extLst>
      <p:ext uri="{BB962C8B-B14F-4D97-AF65-F5344CB8AC3E}">
        <p14:creationId xmlns:p14="http://schemas.microsoft.com/office/powerpoint/2010/main" val="12477889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52F63AD-ABF6-8546-9F69-BC2A5994684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188708D-8609-2F7D-0DB4-0AAB82A1A65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16.3. Domain Name System</a:t>
            </a:r>
            <a:endParaRPr lang="en-US" dirty="0"/>
          </a:p>
        </p:txBody>
      </p:sp>
      <p:sp>
        <p:nvSpPr>
          <p:cNvPr id="4" name="TextBox 3">
            <a:extLst>
              <a:ext uri="{FF2B5EF4-FFF2-40B4-BE49-F238E27FC236}">
                <a16:creationId xmlns:a16="http://schemas.microsoft.com/office/drawing/2014/main" id="{87FEE8EC-8EEA-3529-D8EB-948DDCA45F21}"/>
              </a:ext>
            </a:extLst>
          </p:cNvPr>
          <p:cNvSpPr txBox="1"/>
          <p:nvPr/>
        </p:nvSpPr>
        <p:spPr>
          <a:xfrm>
            <a:off x="720725" y="121090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16.3.1 Video - DNS Servers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640CB707-0514-3AC6-2AAC-9C56F5BEB0E8}"/>
              </a:ext>
            </a:extLst>
          </p:cNvPr>
          <p:cNvSpPr txBox="1"/>
          <p:nvPr/>
        </p:nvSpPr>
        <p:spPr>
          <a:xfrm>
            <a:off x="720725" y="1721922"/>
            <a:ext cx="7805758" cy="1692771"/>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サーバーについて紹介します。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は「ドメイン</a:t>
            </a:r>
            <a:r>
              <a:rPr lang="en-US" altLang="ja-JP"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ネーム</a:t>
            </a:r>
            <a:r>
              <a:rPr lang="en-US" altLang="ja-JP"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システム」サーバーです。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サーバーは、ドメイン名（例：</a:t>
            </a:r>
            <a:r>
              <a:rPr lang="en-US" dirty="0" err="1">
                <a:solidFill>
                  <a:schemeClr val="tx1"/>
                </a:solidFill>
                <a:latin typeface="Meiryo UI" panose="020B0604030504040204" pitchFamily="34" charset="-128"/>
                <a:ea typeface="Meiryo UI" panose="020B0604030504040204" pitchFamily="34" charset="-128"/>
              </a:rPr>
              <a:t>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を</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アドレスに変換します。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ユーザーがドメイン名を入力すると、</a:t>
            </a:r>
            <a:r>
              <a:rPr lang="en-US" altLang="ja-JP"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サーバーに問い合わせを行い、</a:t>
            </a:r>
            <a:r>
              <a:rPr lang="en-US" altLang="ja-JP"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サーバーが</a:t>
            </a:r>
            <a:r>
              <a:rPr lang="en-US" altLang="ja-JP">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アドレスをユーザに返します。。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その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アドレスを使って、ウェブサーバーに接続し、ウェブページを表示します。</a:t>
            </a:r>
            <a:endParaRPr lang="en-US" dirty="0">
              <a:solidFill>
                <a:schemeClr val="tx1"/>
              </a:solidFill>
              <a:latin typeface="Meiryo UI" panose="020B0604030504040204" pitchFamily="34" charset="-128"/>
              <a:ea typeface="Meiryo UI" panose="020B0604030504040204" pitchFamily="34" charset="-128"/>
            </a:endParaRPr>
          </a:p>
        </p:txBody>
      </p:sp>
      <p:sp>
        <p:nvSpPr>
          <p:cNvPr id="2" name="Footer Placeholder 1">
            <a:extLst>
              <a:ext uri="{FF2B5EF4-FFF2-40B4-BE49-F238E27FC236}">
                <a16:creationId xmlns:a16="http://schemas.microsoft.com/office/drawing/2014/main" id="{BF1A84FB-8A35-C472-F7AC-001D10E387B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25</a:t>
            </a:fld>
            <a:endParaRPr lang="en-US" dirty="0"/>
          </a:p>
        </p:txBody>
      </p:sp>
    </p:spTree>
    <p:extLst>
      <p:ext uri="{BB962C8B-B14F-4D97-AF65-F5344CB8AC3E}">
        <p14:creationId xmlns:p14="http://schemas.microsoft.com/office/powerpoint/2010/main" val="32829016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642C02F-0047-6478-97F9-78FE0B11029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6F2FCFF-D65F-3270-A40F-91D584CEECE9}"/>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16.3. Domain Name System</a:t>
            </a:r>
            <a:endParaRPr lang="en-US" dirty="0"/>
          </a:p>
        </p:txBody>
      </p:sp>
      <p:sp>
        <p:nvSpPr>
          <p:cNvPr id="3" name="TextBox 2">
            <a:extLst>
              <a:ext uri="{FF2B5EF4-FFF2-40B4-BE49-F238E27FC236}">
                <a16:creationId xmlns:a16="http://schemas.microsoft.com/office/drawing/2014/main" id="{92469ED2-325C-3135-AD01-00D7CF676631}"/>
              </a:ext>
            </a:extLst>
          </p:cNvPr>
          <p:cNvSpPr txBox="1"/>
          <p:nvPr/>
        </p:nvSpPr>
        <p:spPr>
          <a:xfrm>
            <a:off x="720725" y="1721922"/>
            <a:ext cx="7805758" cy="2200602"/>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en-US" altLang="ja-JP" dirty="0" err="1">
                <a:solidFill>
                  <a:schemeClr val="accent1"/>
                </a:solidFill>
                <a:latin typeface="+mn-lt"/>
                <a:ea typeface="Meiryo UI" panose="020B0604030504040204" pitchFamily="34" charset="-128"/>
              </a:rPr>
              <a:t>nslookup</a:t>
            </a:r>
            <a:r>
              <a:rPr lang="ja-JP" altLang="en-US">
                <a:solidFill>
                  <a:schemeClr val="tx1"/>
                </a:solidFill>
                <a:latin typeface="+mn-lt"/>
                <a:ea typeface="Meiryo UI" panose="020B0604030504040204" pitchFamily="34" charset="-128"/>
              </a:rPr>
              <a:t>コマンドを使用して、ドメイン名の</a:t>
            </a:r>
            <a:r>
              <a:rPr lang="en-US" altLang="ja-JP" dirty="0">
                <a:solidFill>
                  <a:schemeClr val="tx1"/>
                </a:solidFill>
                <a:latin typeface="+mn-lt"/>
                <a:ea typeface="Meiryo UI" panose="020B0604030504040204" pitchFamily="34" charset="-128"/>
              </a:rPr>
              <a:t>IP</a:t>
            </a:r>
            <a:r>
              <a:rPr lang="ja-JP" altLang="en-US">
                <a:solidFill>
                  <a:schemeClr val="tx1"/>
                </a:solidFill>
                <a:latin typeface="+mn-lt"/>
                <a:ea typeface="Meiryo UI" panose="020B0604030504040204" pitchFamily="34" charset="-128"/>
              </a:rPr>
              <a:t>アドレスを確認することができます。</a:t>
            </a:r>
            <a:endParaRPr lang="en-US" altLang="ja-JP" dirty="0">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altLang="ja-JP" dirty="0" err="1">
                <a:solidFill>
                  <a:schemeClr val="tx1"/>
                </a:solidFill>
                <a:latin typeface="+mn-lt"/>
                <a:ea typeface="Meiryo UI" panose="020B0604030504040204" pitchFamily="34" charset="-128"/>
              </a:rPr>
              <a:t>nslookup</a:t>
            </a:r>
            <a:r>
              <a:rPr lang="ja-JP" altLang="en-US">
                <a:solidFill>
                  <a:schemeClr val="tx1"/>
                </a:solidFill>
                <a:latin typeface="+mn-lt"/>
                <a:ea typeface="Meiryo UI" panose="020B0604030504040204" pitchFamily="34" charset="-128"/>
              </a:rPr>
              <a:t>コマンドは、</a:t>
            </a:r>
            <a:r>
              <a:rPr lang="en-US" altLang="ja-JP" dirty="0">
                <a:solidFill>
                  <a:schemeClr val="tx1"/>
                </a:solidFill>
                <a:latin typeface="+mn-lt"/>
                <a:ea typeface="Meiryo UI" panose="020B0604030504040204" pitchFamily="34" charset="-128"/>
              </a:rPr>
              <a:t>Windows</a:t>
            </a:r>
            <a:r>
              <a:rPr lang="ja-JP" altLang="en-US">
                <a:solidFill>
                  <a:schemeClr val="tx1"/>
                </a:solidFill>
                <a:latin typeface="+mn-lt"/>
                <a:ea typeface="Meiryo UI" panose="020B0604030504040204" pitchFamily="34" charset="-128"/>
              </a:rPr>
              <a:t>と</a:t>
            </a:r>
            <a:r>
              <a:rPr lang="en-US" altLang="ja-JP" dirty="0">
                <a:solidFill>
                  <a:schemeClr val="tx1"/>
                </a:solidFill>
                <a:latin typeface="+mn-lt"/>
                <a:ea typeface="Meiryo UI" panose="020B0604030504040204" pitchFamily="34" charset="-128"/>
              </a:rPr>
              <a:t>Linux</a:t>
            </a:r>
            <a:r>
              <a:rPr lang="ja-JP" altLang="en-US">
                <a:solidFill>
                  <a:schemeClr val="tx1"/>
                </a:solidFill>
                <a:latin typeface="+mn-lt"/>
                <a:ea typeface="Meiryo UI" panose="020B0604030504040204" pitchFamily="34" charset="-128"/>
              </a:rPr>
              <a:t>の両方で使用できます。</a:t>
            </a:r>
            <a:endParaRPr lang="en-US" altLang="ja-JP" dirty="0">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endParaRPr lang="en-US" altLang="ja-JP" dirty="0">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n-lt"/>
              </a:rPr>
              <a:t>Domain Name Resolution (</a:t>
            </a:r>
            <a:r>
              <a:rPr lang="ja-JP" altLang="en-US">
                <a:solidFill>
                  <a:schemeClr val="tx1"/>
                </a:solidFill>
                <a:latin typeface="+mn-lt"/>
                <a:ea typeface="Meiryo UI" panose="020B0604030504040204" pitchFamily="34" charset="-128"/>
              </a:rPr>
              <a:t>ドメイン名解決</a:t>
            </a:r>
            <a:r>
              <a:rPr lang="en-US" altLang="ja-JP" dirty="0">
                <a:solidFill>
                  <a:schemeClr val="tx1"/>
                </a:solidFill>
                <a:latin typeface="+mn-lt"/>
                <a:ea typeface="Meiryo UI" panose="020B0604030504040204" pitchFamily="34" charset="-128"/>
              </a:rPr>
              <a:t>)</a:t>
            </a:r>
            <a:r>
              <a:rPr lang="ja-JP" altLang="en-US">
                <a:solidFill>
                  <a:schemeClr val="tx1"/>
                </a:solidFill>
                <a:latin typeface="+mn-lt"/>
                <a:ea typeface="Meiryo UI" panose="020B0604030504040204" pitchFamily="34" charset="-128"/>
              </a:rPr>
              <a:t>：</a:t>
            </a:r>
            <a:r>
              <a:rPr lang="en-US" altLang="ja-JP" dirty="0">
                <a:solidFill>
                  <a:schemeClr val="tx1"/>
                </a:solidFill>
                <a:latin typeface="+mn-lt"/>
                <a:ea typeface="Meiryo UI" panose="020B0604030504040204" pitchFamily="34" charset="-128"/>
              </a:rPr>
              <a:t>DNS</a:t>
            </a:r>
            <a:r>
              <a:rPr lang="ja-JP" altLang="en-US">
                <a:solidFill>
                  <a:schemeClr val="tx1"/>
                </a:solidFill>
                <a:latin typeface="+mn-lt"/>
                <a:ea typeface="Meiryo UI" panose="020B0604030504040204" pitchFamily="34" charset="-128"/>
              </a:rPr>
              <a:t>サーバを照会して、ドメイン名に対応する</a:t>
            </a:r>
            <a:r>
              <a:rPr lang="en-US" altLang="ja-JP" dirty="0">
                <a:solidFill>
                  <a:schemeClr val="tx1"/>
                </a:solidFill>
                <a:latin typeface="+mn-lt"/>
                <a:ea typeface="Meiryo UI" panose="020B0604030504040204" pitchFamily="34" charset="-128"/>
              </a:rPr>
              <a:t>IP</a:t>
            </a:r>
            <a:r>
              <a:rPr lang="ja-JP" altLang="en-US">
                <a:solidFill>
                  <a:schemeClr val="tx1"/>
                </a:solidFill>
                <a:latin typeface="+mn-lt"/>
                <a:ea typeface="Meiryo UI" panose="020B0604030504040204" pitchFamily="34" charset="-128"/>
              </a:rPr>
              <a:t>アドレスを見つけます。</a:t>
            </a:r>
          </a:p>
          <a:p>
            <a:pPr marL="285750" indent="-285750">
              <a:spcAft>
                <a:spcPts val="600"/>
              </a:spcAft>
              <a:buClr>
                <a:schemeClr val="tx1"/>
              </a:buClr>
              <a:buFont typeface="Arial" panose="020B0604020202020204" pitchFamily="34" charset="0"/>
              <a:buChar char="•"/>
            </a:pPr>
            <a:endParaRPr lang="ja-JP" altLang="en-US">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n-lt"/>
              </a:rPr>
              <a:t>Reverse DNS Lookups</a:t>
            </a:r>
            <a:r>
              <a:rPr lang="ja-JP" altLang="en-US">
                <a:solidFill>
                  <a:schemeClr val="accent1"/>
                </a:solidFill>
                <a:latin typeface="+mn-lt"/>
              </a:rPr>
              <a:t>　（</a:t>
            </a:r>
            <a:r>
              <a:rPr lang="ja-JP" altLang="en-US">
                <a:solidFill>
                  <a:schemeClr val="tx1"/>
                </a:solidFill>
                <a:latin typeface="+mn-lt"/>
                <a:ea typeface="Meiryo UI" panose="020B0604030504040204" pitchFamily="34" charset="-128"/>
              </a:rPr>
              <a:t>逆引き</a:t>
            </a:r>
            <a:r>
              <a:rPr lang="en-US" altLang="ja-JP" dirty="0">
                <a:solidFill>
                  <a:schemeClr val="tx1"/>
                </a:solidFill>
                <a:latin typeface="+mn-lt"/>
                <a:ea typeface="Meiryo UI" panose="020B0604030504040204" pitchFamily="34" charset="-128"/>
              </a:rPr>
              <a:t>DNS</a:t>
            </a:r>
            <a:r>
              <a:rPr lang="ja-JP" altLang="en-US">
                <a:solidFill>
                  <a:schemeClr val="tx1"/>
                </a:solidFill>
                <a:latin typeface="+mn-lt"/>
                <a:ea typeface="Meiryo UI" panose="020B0604030504040204" pitchFamily="34" charset="-128"/>
              </a:rPr>
              <a:t>ルックアップ）：</a:t>
            </a:r>
            <a:r>
              <a:rPr lang="en-US" altLang="ja-JP" dirty="0">
                <a:solidFill>
                  <a:schemeClr val="tx1"/>
                </a:solidFill>
                <a:latin typeface="+mn-lt"/>
                <a:ea typeface="Meiryo UI" panose="020B0604030504040204" pitchFamily="34" charset="-128"/>
              </a:rPr>
              <a:t>IP</a:t>
            </a:r>
            <a:r>
              <a:rPr lang="ja-JP" altLang="en-US">
                <a:solidFill>
                  <a:schemeClr val="tx1"/>
                </a:solidFill>
                <a:latin typeface="+mn-lt"/>
                <a:ea typeface="Meiryo UI" panose="020B0604030504040204" pitchFamily="34" charset="-128"/>
              </a:rPr>
              <a:t>アドレスを入力すると、対応するドメイン名を見つけます。ネットワークデバイスの設定で、ドメイン名を返さない場合もあります。</a:t>
            </a:r>
            <a:endParaRPr lang="en-US" altLang="ja-JP" dirty="0">
              <a:solidFill>
                <a:schemeClr val="tx1"/>
              </a:solidFill>
              <a:latin typeface="+mn-lt"/>
              <a:ea typeface="Meiryo UI" panose="020B0604030504040204" pitchFamily="34" charset="-128"/>
            </a:endParaRPr>
          </a:p>
        </p:txBody>
      </p:sp>
      <p:sp>
        <p:nvSpPr>
          <p:cNvPr id="2" name="TextBox 1">
            <a:extLst>
              <a:ext uri="{FF2B5EF4-FFF2-40B4-BE49-F238E27FC236}">
                <a16:creationId xmlns:a16="http://schemas.microsoft.com/office/drawing/2014/main" id="{8E282D80-F60D-EF3E-187E-9C9222FFEF2B}"/>
              </a:ext>
            </a:extLst>
          </p:cNvPr>
          <p:cNvSpPr txBox="1"/>
          <p:nvPr/>
        </p:nvSpPr>
        <p:spPr>
          <a:xfrm>
            <a:off x="720725" y="1186571"/>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16.3.3 Syntax Checker - The </a:t>
            </a:r>
            <a:r>
              <a:rPr lang="en-US" altLang="ja-JP" sz="2000" dirty="0" err="1">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nslookup</a:t>
            </a: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 Command</a:t>
            </a:r>
            <a:endParaRPr lang="en-US" altLang="ja-JP" sz="2000" dirty="0">
              <a:solidFill>
                <a:schemeClr val="accent4"/>
              </a:solidFill>
              <a:latin typeface="+mn-lt"/>
              <a:ea typeface="MS PGothic" panose="020B0600070205080204" pitchFamily="34" charset="-128"/>
            </a:endParaRPr>
          </a:p>
        </p:txBody>
      </p:sp>
      <p:pic>
        <p:nvPicPr>
          <p:cNvPr id="5" name="Picture 4">
            <a:extLst>
              <a:ext uri="{FF2B5EF4-FFF2-40B4-BE49-F238E27FC236}">
                <a16:creationId xmlns:a16="http://schemas.microsoft.com/office/drawing/2014/main" id="{14C2600C-DEC7-3D66-9FD2-D485CB506863}"/>
              </a:ext>
            </a:extLst>
          </p:cNvPr>
          <p:cNvPicPr>
            <a:picLocks noChangeAspect="1"/>
          </p:cNvPicPr>
          <p:nvPr/>
        </p:nvPicPr>
        <p:blipFill>
          <a:blip r:embed="rId5"/>
          <a:stretch>
            <a:fillRect/>
          </a:stretch>
        </p:blipFill>
        <p:spPr>
          <a:xfrm>
            <a:off x="970107" y="4083339"/>
            <a:ext cx="4133650" cy="664626"/>
          </a:xfrm>
          <a:prstGeom prst="rect">
            <a:avLst/>
          </a:prstGeom>
        </p:spPr>
      </p:pic>
      <p:sp>
        <p:nvSpPr>
          <p:cNvPr id="4" name="Footer Placeholder 1">
            <a:extLst>
              <a:ext uri="{FF2B5EF4-FFF2-40B4-BE49-F238E27FC236}">
                <a16:creationId xmlns:a16="http://schemas.microsoft.com/office/drawing/2014/main" id="{BF5112F0-BB27-AED4-0BE4-5887E62CEDE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26</a:t>
            </a:fld>
            <a:endParaRPr lang="en-US" dirty="0"/>
          </a:p>
        </p:txBody>
      </p:sp>
    </p:spTree>
    <p:extLst>
      <p:ext uri="{BB962C8B-B14F-4D97-AF65-F5344CB8AC3E}">
        <p14:creationId xmlns:p14="http://schemas.microsoft.com/office/powerpoint/2010/main" val="15722103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1CCFD18-382E-12E9-1F76-6A1069CAD34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228E0F8-133B-C1AA-0388-73176D5F180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77DC6E46-2671-39CE-883D-8A6F3B65B7DF}"/>
              </a:ext>
            </a:extLst>
          </p:cNvPr>
          <p:cNvSpPr txBox="1"/>
          <p:nvPr/>
        </p:nvSpPr>
        <p:spPr>
          <a:xfrm>
            <a:off x="720725"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16.4.1 Video - HTTP and HTML</a:t>
            </a:r>
            <a:endParaRPr lang="en-US" altLang="ja-JP" sz="2000" dirty="0">
              <a:solidFill>
                <a:schemeClr val="accent4"/>
              </a:solidFill>
              <a:latin typeface="+mn-lt"/>
              <a:ea typeface="MS PGothic" panose="020B0600070205080204" pitchFamily="34" charset="-128"/>
            </a:endParaRPr>
          </a:p>
        </p:txBody>
      </p:sp>
      <p:sp>
        <p:nvSpPr>
          <p:cNvPr id="7" name="TextBox 6">
            <a:extLst>
              <a:ext uri="{FF2B5EF4-FFF2-40B4-BE49-F238E27FC236}">
                <a16:creationId xmlns:a16="http://schemas.microsoft.com/office/drawing/2014/main" id="{24CC39E3-4304-F8C4-8265-52E7AF7E1536}"/>
              </a:ext>
            </a:extLst>
          </p:cNvPr>
          <p:cNvSpPr txBox="1"/>
          <p:nvPr/>
        </p:nvSpPr>
        <p:spPr>
          <a:xfrm>
            <a:off x="720724" y="2381522"/>
            <a:ext cx="7702549" cy="1815882"/>
          </a:xfrm>
          <a:prstGeom prst="rect">
            <a:avLst/>
          </a:prstGeom>
          <a:noFill/>
        </p:spPr>
        <p:txBody>
          <a:bodyPr wrap="square" rtlCol="0">
            <a:spAutoFit/>
          </a:bodyPr>
          <a:lstStyle/>
          <a:p>
            <a:r>
              <a:rPr lang="en-US" dirty="0">
                <a:solidFill>
                  <a:schemeClr val="accent1"/>
                </a:solidFill>
                <a:latin typeface="+mn-lt"/>
              </a:rPr>
              <a:t>Web Client-Server Communication:</a:t>
            </a:r>
          </a:p>
          <a:p>
            <a:pPr marL="285750" lvl="1" indent="-285750">
              <a:buFont typeface="Arial" panose="020B0604020202020204" pitchFamily="34" charset="0"/>
              <a:buChar char="•"/>
            </a:pPr>
            <a:r>
              <a:rPr lang="en-US" dirty="0">
                <a:solidFill>
                  <a:schemeClr val="tx1"/>
                </a:solidFill>
                <a:latin typeface="+mn-lt"/>
              </a:rPr>
              <a:t>Uses IP address and port 80 for web services requests via the </a:t>
            </a:r>
            <a:r>
              <a:rPr lang="en-US" u="sng" dirty="0">
                <a:solidFill>
                  <a:schemeClr val="tx1"/>
                </a:solidFill>
                <a:latin typeface="+mn-lt"/>
              </a:rPr>
              <a:t>Hypertext Transfer Protocol </a:t>
            </a:r>
            <a:r>
              <a:rPr lang="en-US" dirty="0">
                <a:solidFill>
                  <a:schemeClr val="tx1"/>
                </a:solidFill>
                <a:latin typeface="+mn-lt"/>
              </a:rPr>
              <a:t>(</a:t>
            </a:r>
            <a:r>
              <a:rPr lang="en-US" dirty="0">
                <a:solidFill>
                  <a:schemeClr val="accent1"/>
                </a:solidFill>
                <a:latin typeface="+mn-lt"/>
              </a:rPr>
              <a:t>HTTP</a:t>
            </a:r>
            <a:r>
              <a:rPr lang="en-US" dirty="0">
                <a:solidFill>
                  <a:schemeClr val="tx1"/>
                </a:solidFill>
                <a:latin typeface="+mn-lt"/>
              </a:rPr>
              <a:t>).</a:t>
            </a:r>
          </a:p>
          <a:p>
            <a:endParaRPr lang="en-US" dirty="0">
              <a:solidFill>
                <a:schemeClr val="tx1"/>
              </a:solidFill>
              <a:latin typeface="+mn-lt"/>
            </a:endParaRPr>
          </a:p>
          <a:p>
            <a:r>
              <a:rPr lang="en-US" dirty="0">
                <a:solidFill>
                  <a:schemeClr val="accent1"/>
                </a:solidFill>
                <a:latin typeface="+mn-lt"/>
              </a:rPr>
              <a:t>Security with HTTP:</a:t>
            </a:r>
            <a:endParaRPr lang="en-US" dirty="0">
              <a:solidFill>
                <a:schemeClr val="tx1"/>
              </a:solidFill>
              <a:latin typeface="+mn-lt"/>
            </a:endParaRPr>
          </a:p>
          <a:p>
            <a:pPr marL="285750" lvl="1" indent="-285750">
              <a:buFont typeface="Arial" panose="020B0604020202020204" pitchFamily="34" charset="0"/>
              <a:buChar char="•"/>
            </a:pPr>
            <a:r>
              <a:rPr lang="en-US" dirty="0">
                <a:solidFill>
                  <a:schemeClr val="tx1"/>
                </a:solidFill>
                <a:latin typeface="+mn-lt"/>
              </a:rPr>
              <a:t>HTTP is not secure by default, posing a risk of data interception.</a:t>
            </a:r>
          </a:p>
          <a:p>
            <a:pPr marL="285750" lvl="1" indent="-285750">
              <a:buFont typeface="Arial" panose="020B0604020202020204" pitchFamily="34" charset="0"/>
              <a:buChar char="•"/>
            </a:pPr>
            <a:r>
              <a:rPr lang="en-US" u="sng" dirty="0">
                <a:solidFill>
                  <a:schemeClr val="tx1"/>
                </a:solidFill>
                <a:latin typeface="+mn-lt"/>
              </a:rPr>
              <a:t>Secure HTTP </a:t>
            </a:r>
            <a:r>
              <a:rPr lang="en-US" dirty="0">
                <a:solidFill>
                  <a:schemeClr val="tx1"/>
                </a:solidFill>
                <a:latin typeface="+mn-lt"/>
              </a:rPr>
              <a:t>(</a:t>
            </a:r>
            <a:r>
              <a:rPr lang="en-US" dirty="0">
                <a:solidFill>
                  <a:schemeClr val="accent1"/>
                </a:solidFill>
                <a:latin typeface="+mn-lt"/>
              </a:rPr>
              <a:t>HTTPS</a:t>
            </a:r>
            <a:r>
              <a:rPr lang="en-US" dirty="0">
                <a:solidFill>
                  <a:schemeClr val="tx1"/>
                </a:solidFill>
                <a:latin typeface="+mn-lt"/>
              </a:rPr>
              <a:t>) uses </a:t>
            </a:r>
            <a:r>
              <a:rPr lang="en-US" u="sng" dirty="0">
                <a:solidFill>
                  <a:schemeClr val="tx1"/>
                </a:solidFill>
                <a:latin typeface="+mn-lt"/>
              </a:rPr>
              <a:t>port 443</a:t>
            </a:r>
            <a:r>
              <a:rPr lang="en-US" dirty="0">
                <a:solidFill>
                  <a:schemeClr val="tx1"/>
                </a:solidFill>
                <a:latin typeface="+mn-lt"/>
              </a:rPr>
              <a:t>, incorporating secure transport protocols.</a:t>
            </a:r>
          </a:p>
          <a:p>
            <a:pPr marL="285750" lvl="1" indent="-285750">
              <a:buFont typeface="Arial" panose="020B0604020202020204" pitchFamily="34" charset="0"/>
              <a:buChar char="•"/>
            </a:pPr>
            <a:r>
              <a:rPr lang="en-US" dirty="0">
                <a:solidFill>
                  <a:schemeClr val="tx1"/>
                </a:solidFill>
                <a:latin typeface="+mn-lt"/>
              </a:rPr>
              <a:t>HTTPS addresses start with "https" instead of "http".</a:t>
            </a:r>
          </a:p>
        </p:txBody>
      </p:sp>
      <p:sp>
        <p:nvSpPr>
          <p:cNvPr id="8" name="TextBox 7">
            <a:extLst>
              <a:ext uri="{FF2B5EF4-FFF2-40B4-BE49-F238E27FC236}">
                <a16:creationId xmlns:a16="http://schemas.microsoft.com/office/drawing/2014/main" id="{3E6A42A5-4A8A-1600-1F21-DCB07E787ABE}"/>
              </a:ext>
            </a:extLst>
          </p:cNvPr>
          <p:cNvSpPr txBox="1"/>
          <p:nvPr/>
        </p:nvSpPr>
        <p:spPr>
          <a:xfrm>
            <a:off x="720725" y="1847717"/>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16.4.2 HTTP and HTML</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9B00B38D-D048-E3A9-F81F-454F68CC1FF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27</a:t>
            </a:fld>
            <a:endParaRPr lang="en-US" dirty="0"/>
          </a:p>
        </p:txBody>
      </p:sp>
    </p:spTree>
    <p:extLst>
      <p:ext uri="{BB962C8B-B14F-4D97-AF65-F5344CB8AC3E}">
        <p14:creationId xmlns:p14="http://schemas.microsoft.com/office/powerpoint/2010/main" val="22286874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09C8DBB-4986-A2D9-5BA8-C6814C126FA0}"/>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D21D5E0-37B7-6085-0270-1A0EF776657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DE2F98C7-78FB-CF27-D808-7E6C423312BC}"/>
              </a:ext>
            </a:extLst>
          </p:cNvPr>
          <p:cNvSpPr txBox="1"/>
          <p:nvPr/>
        </p:nvSpPr>
        <p:spPr>
          <a:xfrm>
            <a:off x="720725"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16.4.1 Video - HTTP and HTML</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DEE8950B-82DE-1A18-1FB3-EA2D4BC2EE30}"/>
              </a:ext>
            </a:extLst>
          </p:cNvPr>
          <p:cNvSpPr txBox="1"/>
          <p:nvPr/>
        </p:nvSpPr>
        <p:spPr>
          <a:xfrm>
            <a:off x="720724" y="1805049"/>
            <a:ext cx="8138267" cy="2416046"/>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と</a:t>
            </a:r>
            <a:r>
              <a:rPr lang="en-US" dirty="0">
                <a:solidFill>
                  <a:schemeClr val="tx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について説明します。</a:t>
            </a:r>
          </a:p>
          <a:p>
            <a:pPr marL="285750"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は</a:t>
            </a:r>
            <a:r>
              <a:rPr lang="en-US" dirty="0">
                <a:solidFill>
                  <a:schemeClr val="accent1"/>
                </a:solidFill>
                <a:latin typeface="Meiryo UI" panose="020B0604030504040204" pitchFamily="34" charset="-128"/>
                <a:ea typeface="Meiryo UI" panose="020B0604030504040204" pitchFamily="34" charset="-128"/>
              </a:rPr>
              <a:t>Hypertext Transfer Protocol</a:t>
            </a:r>
            <a:r>
              <a:rPr lang="ja-JP" altLang="en-US">
                <a:solidFill>
                  <a:schemeClr val="tx1"/>
                </a:solidFill>
                <a:latin typeface="Meiryo UI" panose="020B0604030504040204" pitchFamily="34" charset="-128"/>
                <a:ea typeface="Meiryo UI" panose="020B0604030504040204" pitchFamily="34" charset="-128"/>
              </a:rPr>
              <a:t>の略です。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クライアントとウェブサーバー間で情報を転送するためのプロトコルです。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は</a:t>
            </a:r>
            <a:r>
              <a:rPr lang="en-US" dirty="0">
                <a:solidFill>
                  <a:schemeClr val="accent1"/>
                </a:solidFill>
                <a:latin typeface="Meiryo UI" panose="020B0604030504040204" pitchFamily="34" charset="-128"/>
                <a:ea typeface="Meiryo UI" panose="020B0604030504040204" pitchFamily="34" charset="-128"/>
              </a:rPr>
              <a:t>Hypertext Markup Language</a:t>
            </a:r>
            <a:r>
              <a:rPr lang="ja-JP" altLang="en-US">
                <a:solidFill>
                  <a:schemeClr val="tx1"/>
                </a:solidFill>
                <a:latin typeface="Meiryo UI" panose="020B0604030504040204" pitchFamily="34" charset="-128"/>
                <a:ea typeface="Meiryo UI" panose="020B0604030504040204" pitchFamily="34" charset="-128"/>
              </a:rPr>
              <a:t>の略で、ウェブページを表示するためのコードです。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クライアントが「</a:t>
            </a:r>
            <a:r>
              <a:rPr lang="en-US" dirty="0" err="1">
                <a:solidFill>
                  <a:schemeClr val="tx1"/>
                </a:solidFill>
                <a:latin typeface="Meiryo UI" panose="020B0604030504040204" pitchFamily="34" charset="-128"/>
                <a:ea typeface="Meiryo UI" panose="020B0604030504040204" pitchFamily="34" charset="-128"/>
              </a:rPr>
              <a:t>www.cisco.com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というウェブページにアクセスしようとします。しかし、コンピュータはドメイン名を理解しないので、クライアントは</a:t>
            </a:r>
            <a:r>
              <a:rPr lang="en-US" altLang="ja-JP"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サーバーでドメイン名「</a:t>
            </a:r>
            <a:r>
              <a:rPr lang="en-US" dirty="0" err="1">
                <a:solidFill>
                  <a:schemeClr val="tx1"/>
                </a:solidFill>
                <a:latin typeface="Meiryo UI" panose="020B0604030504040204" pitchFamily="34" charset="-128"/>
                <a:ea typeface="Meiryo UI" panose="020B0604030504040204" pitchFamily="34" charset="-128"/>
              </a:rPr>
              <a:t>www.cisco.com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に対応する</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アドレスを取得します。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ユーザはこの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アドレスを使ってウェブサーバー「</a:t>
            </a:r>
            <a:r>
              <a:rPr lang="en-US" altLang="ja-JP" dirty="0" err="1">
                <a:solidFill>
                  <a:schemeClr val="tx1"/>
                </a:solidFill>
                <a:latin typeface="Meiryo UI" panose="020B0604030504040204" pitchFamily="34" charset="-128"/>
                <a:ea typeface="Meiryo UI" panose="020B0604030504040204" pitchFamily="34" charset="-128"/>
              </a:rPr>
              <a:t>www.cisco.com</a:t>
            </a:r>
            <a:r>
              <a:rPr lang="ja-JP" altLang="en-US">
                <a:solidFill>
                  <a:schemeClr val="tx1"/>
                </a:solidFill>
                <a:latin typeface="Meiryo UI" panose="020B0604030504040204" pitchFamily="34" charset="-128"/>
                <a:ea typeface="Meiryo UI" panose="020B0604030504040204" pitchFamily="34" charset="-128"/>
              </a:rPr>
              <a:t>」に接続接続し、ブラウザに「</a:t>
            </a:r>
            <a:r>
              <a:rPr lang="en-US" dirty="0" err="1">
                <a:solidFill>
                  <a:schemeClr val="tx1"/>
                </a:solidFill>
                <a:latin typeface="Meiryo UI" panose="020B0604030504040204" pitchFamily="34" charset="-128"/>
                <a:ea typeface="Meiryo UI" panose="020B0604030504040204" pitchFamily="34" charset="-128"/>
              </a:rPr>
              <a:t>www.cisco.com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のウェブページを表示できます。</a:t>
            </a:r>
            <a:endParaRPr lang="en-US" dirty="0">
              <a:solidFill>
                <a:schemeClr val="tx1"/>
              </a:solidFill>
              <a:latin typeface="Meiryo UI" panose="020B0604030504040204" pitchFamily="34" charset="-128"/>
              <a:ea typeface="Meiryo UI" panose="020B0604030504040204" pitchFamily="34" charset="-128"/>
            </a:endParaRPr>
          </a:p>
        </p:txBody>
      </p:sp>
      <p:sp>
        <p:nvSpPr>
          <p:cNvPr id="2" name="Footer Placeholder 1">
            <a:extLst>
              <a:ext uri="{FF2B5EF4-FFF2-40B4-BE49-F238E27FC236}">
                <a16:creationId xmlns:a16="http://schemas.microsoft.com/office/drawing/2014/main" id="{F87C426C-65EA-9A07-2D0C-EC14E5A472B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28</a:t>
            </a:fld>
            <a:endParaRPr lang="en-US" dirty="0"/>
          </a:p>
        </p:txBody>
      </p:sp>
    </p:spTree>
    <p:extLst>
      <p:ext uri="{BB962C8B-B14F-4D97-AF65-F5344CB8AC3E}">
        <p14:creationId xmlns:p14="http://schemas.microsoft.com/office/powerpoint/2010/main" val="11033058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8517017-92E6-DD56-D724-4E24B300082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EBD1A4-B597-5366-9BDA-4EEA8EE721D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7" name="TextBox 6">
            <a:extLst>
              <a:ext uri="{FF2B5EF4-FFF2-40B4-BE49-F238E27FC236}">
                <a16:creationId xmlns:a16="http://schemas.microsoft.com/office/drawing/2014/main" id="{A75FB464-E187-3BFB-737F-61ADCB4E55D5}"/>
              </a:ext>
            </a:extLst>
          </p:cNvPr>
          <p:cNvSpPr txBox="1"/>
          <p:nvPr/>
        </p:nvSpPr>
        <p:spPr>
          <a:xfrm>
            <a:off x="720724" y="1764007"/>
            <a:ext cx="7702549" cy="2677656"/>
          </a:xfrm>
          <a:prstGeom prst="rect">
            <a:avLst/>
          </a:prstGeom>
          <a:noFill/>
        </p:spPr>
        <p:txBody>
          <a:bodyPr wrap="square" rtlCol="0">
            <a:spAutoFit/>
          </a:bodyPr>
          <a:lstStyle/>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ウェブクライアントがウェブサーバーの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アドレスを受け取ると、ウェブブラウザはその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アドレスとポート</a:t>
            </a:r>
            <a:r>
              <a:rPr lang="en-US" altLang="ja-JP" dirty="0">
                <a:solidFill>
                  <a:schemeClr val="tx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を使用してウェブサービスをリクエストします。このリクエストは、</a:t>
            </a:r>
            <a:r>
              <a:rPr lang="ja-JP" altLang="en-US">
                <a:solidFill>
                  <a:schemeClr val="accent1"/>
                </a:solidFill>
                <a:latin typeface="Meiryo UI" panose="020B0604030504040204" pitchFamily="34" charset="-128"/>
                <a:ea typeface="Meiryo UI" panose="020B0604030504040204" pitchFamily="34" charset="-128"/>
              </a:rPr>
              <a:t>ハイパーテキスト転送プロトコル（</a:t>
            </a:r>
            <a:r>
              <a:rPr lang="en-US" dirty="0">
                <a:solidFill>
                  <a:schemeClr val="accent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を使用します。</a:t>
            </a:r>
          </a:p>
          <a:p>
            <a:pPr marL="285750" indent="-285750">
              <a:buClr>
                <a:schemeClr val="tx1"/>
              </a:buClr>
              <a:buFont typeface="Arial" panose="020B0604020202020204" pitchFamily="34" charset="0"/>
              <a:buChar char="•"/>
            </a:pPr>
            <a:endParaRPr lang="ja-JP" altLang="en-US">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ウェブサーバーがポート</a:t>
            </a:r>
            <a:r>
              <a:rPr lang="en-US" altLang="ja-JP" dirty="0">
                <a:solidFill>
                  <a:schemeClr val="tx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のリクエストを受信すると、ウェブページをクライアントに送信します。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ウェブページの情報コンテンツは、</a:t>
            </a:r>
            <a:r>
              <a:rPr lang="ja-JP" altLang="en-US">
                <a:solidFill>
                  <a:schemeClr val="accent1"/>
                </a:solidFill>
                <a:latin typeface="Meiryo UI" panose="020B0604030504040204" pitchFamily="34" charset="-128"/>
                <a:ea typeface="Meiryo UI" panose="020B0604030504040204" pitchFamily="34" charset="-128"/>
              </a:rPr>
              <a:t>ハイパーテキストマークアップ言語（</a:t>
            </a:r>
            <a:r>
              <a:rPr lang="en-US" dirty="0">
                <a:solidFill>
                  <a:schemeClr val="accent1"/>
                </a:solidFill>
                <a:latin typeface="Meiryo UI" panose="020B0604030504040204" pitchFamily="34" charset="-128"/>
                <a:ea typeface="Meiryo UI" panose="020B0604030504040204" pitchFamily="34" charset="-128"/>
              </a:rPr>
              <a:t>HTML: Hyper Text Markup </a:t>
            </a:r>
            <a:r>
              <a:rPr lang="en-US" dirty="0" err="1">
                <a:solidFill>
                  <a:schemeClr val="accent1"/>
                </a:solidFill>
                <a:latin typeface="Meiryo UI" panose="020B0604030504040204" pitchFamily="34" charset="-128"/>
                <a:ea typeface="Meiryo UI" panose="020B0604030504040204" pitchFamily="34" charset="-128"/>
              </a:rPr>
              <a:t>Language）</a:t>
            </a:r>
            <a:r>
              <a:rPr lang="en-US" dirty="0" err="1">
                <a:solidFill>
                  <a:schemeClr val="tx1"/>
                </a:solidFill>
                <a:latin typeface="Meiryo UI" panose="020B0604030504040204" pitchFamily="34" charset="-128"/>
                <a:ea typeface="Meiryo UI" panose="020B0604030504040204" pitchFamily="34" charset="-128"/>
              </a:rPr>
              <a:t>でエンコードされます。HTML</a:t>
            </a:r>
            <a:r>
              <a:rPr lang="ja-JP" altLang="en-US">
                <a:solidFill>
                  <a:schemeClr val="tx1"/>
                </a:solidFill>
                <a:latin typeface="Meiryo UI" panose="020B0604030504040204" pitchFamily="34" charset="-128"/>
                <a:ea typeface="Meiryo UI" panose="020B0604030504040204" pitchFamily="34" charset="-128"/>
              </a:rPr>
              <a:t>は最も一般的に使用されているマークアップ言語です。</a:t>
            </a:r>
          </a:p>
          <a:p>
            <a:pPr marL="285750" indent="-285750">
              <a:buClr>
                <a:schemeClr val="tx1"/>
              </a:buClr>
              <a:buFont typeface="Arial" panose="020B0604020202020204" pitchFamily="34" charset="0"/>
              <a:buChar char="•"/>
            </a:pPr>
            <a:endParaRPr lang="ja-JP" altLang="en-US">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プロトコルは安全なプロトコルではないため、データがネットワーク上で送信される際、他のユーザーにみられる可能性があります。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安全な</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リクエストはポート</a:t>
            </a:r>
            <a:r>
              <a:rPr lang="en-US" altLang="ja-JP" dirty="0">
                <a:solidFill>
                  <a:schemeClr val="accent1"/>
                </a:solidFill>
                <a:latin typeface="Meiryo UI" panose="020B0604030504040204" pitchFamily="34" charset="-128"/>
                <a:ea typeface="Meiryo UI" panose="020B0604030504040204" pitchFamily="34" charset="-128"/>
              </a:rPr>
              <a:t>443</a:t>
            </a:r>
            <a:r>
              <a:rPr lang="ja-JP" altLang="en-US">
                <a:solidFill>
                  <a:schemeClr val="tx1"/>
                </a:solidFill>
                <a:latin typeface="Meiryo UI" panose="020B0604030504040204" pitchFamily="34" charset="-128"/>
                <a:ea typeface="Meiryo UI" panose="020B0604030504040204" pitchFamily="34" charset="-128"/>
              </a:rPr>
              <a:t>を使用して、ブラウザのサイトアドレスには「</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ではなく「</a:t>
            </a:r>
            <a:r>
              <a:rPr lang="en-US" dirty="0">
                <a:solidFill>
                  <a:schemeClr val="accent1"/>
                </a:solidFill>
                <a:latin typeface="Meiryo UI" panose="020B0604030504040204" pitchFamily="34" charset="-128"/>
                <a:ea typeface="Meiryo UI" panose="020B0604030504040204" pitchFamily="34" charset="-128"/>
              </a:rPr>
              <a:t>https</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が使われます。</a:t>
            </a:r>
            <a:endParaRPr lang="en-US" dirty="0">
              <a:solidFill>
                <a:schemeClr val="tx1"/>
              </a:solidFill>
              <a:latin typeface="Meiryo UI" panose="020B0604030504040204" pitchFamily="34" charset="-128"/>
              <a:ea typeface="Meiryo UI" panose="020B0604030504040204" pitchFamily="34" charset="-128"/>
            </a:endParaRPr>
          </a:p>
        </p:txBody>
      </p:sp>
      <p:sp>
        <p:nvSpPr>
          <p:cNvPr id="8" name="TextBox 7">
            <a:extLst>
              <a:ext uri="{FF2B5EF4-FFF2-40B4-BE49-F238E27FC236}">
                <a16:creationId xmlns:a16="http://schemas.microsoft.com/office/drawing/2014/main" id="{F1617952-3390-D526-8817-6F44FF01FEAC}"/>
              </a:ext>
            </a:extLst>
          </p:cNvPr>
          <p:cNvSpPr txBox="1"/>
          <p:nvPr/>
        </p:nvSpPr>
        <p:spPr>
          <a:xfrm>
            <a:off x="720725" y="1230202"/>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16.4.2 HTTP and HTML</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60A4F129-EE0B-7E78-FCF1-90232CC88FF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29</a:t>
            </a:fld>
            <a:endParaRPr lang="en-US" dirty="0"/>
          </a:p>
        </p:txBody>
      </p:sp>
    </p:spTree>
    <p:extLst>
      <p:ext uri="{BB962C8B-B14F-4D97-AF65-F5344CB8AC3E}">
        <p14:creationId xmlns:p14="http://schemas.microsoft.com/office/powerpoint/2010/main" val="4095916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275468" y="1865829"/>
            <a:ext cx="1731182" cy="838181"/>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Dynamic Addressing with DHCP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592059" y="1335432"/>
            <a:ext cx="1098000" cy="389700"/>
          </a:xfrm>
          <a:prstGeom prst="rect">
            <a:avLst/>
          </a:prstGeom>
        </p:spPr>
        <p:txBody>
          <a:bodyPr spcFirstLastPara="1" wrap="square" lIns="91425" tIns="91425" rIns="91425" bIns="91425" anchor="ctr" anchorCtr="0">
            <a:noAutofit/>
          </a:bodyPr>
          <a:lstStyle/>
          <a:p>
            <a:r>
              <a:rPr lang="en-US" dirty="0">
                <a:solidFill>
                  <a:schemeClr val="bg1">
                    <a:lumMod val="85000"/>
                  </a:schemeClr>
                </a:solidFill>
                <a:highlight>
                  <a:srgbClr val="C0C0C0"/>
                </a:highlight>
              </a:rPr>
              <a:t>10</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2024885" y="1865829"/>
            <a:ext cx="1731183" cy="550226"/>
          </a:xfrm>
          <a:prstGeom prst="rect">
            <a:avLst/>
          </a:prstGeom>
        </p:spPr>
        <p:txBody>
          <a:bodyPr spcFirstLastPara="1" wrap="square" lIns="91425" tIns="91425" rIns="91425" bIns="91425" anchor="t" anchorCtr="0">
            <a:noAutofit/>
          </a:body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Gateways to Other Networks </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34147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11</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596986" y="1865829"/>
            <a:ext cx="1183864" cy="550226"/>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ARP Process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3991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12</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3594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13</a:t>
            </a:r>
            <a:endParaRPr dirty="0">
              <a:solidFill>
                <a:schemeClr val="bg1">
                  <a:lumMod val="85000"/>
                </a:schemeClr>
              </a:solidFill>
              <a:highlight>
                <a:srgbClr val="C0C0C0"/>
              </a:highlight>
            </a:endParaRPr>
          </a:p>
        </p:txBody>
      </p:sp>
      <p:sp>
        <p:nvSpPr>
          <p:cNvPr id="687" name="Google Shape;687;p29"/>
          <p:cNvSpPr txBox="1">
            <a:spLocks noGrp="1"/>
          </p:cNvSpPr>
          <p:nvPr>
            <p:ph type="title" idx="17"/>
          </p:nvPr>
        </p:nvSpPr>
        <p:spPr>
          <a:xfrm>
            <a:off x="666003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14</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7638" y="1865829"/>
            <a:ext cx="1422796"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TCP and UDP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5920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15</a:t>
            </a:r>
            <a:endParaRPr dirty="0"/>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976402" y="1865829"/>
            <a:ext cx="1617092" cy="550226"/>
          </a:xfrm>
        </p:spPr>
        <p:txBody>
          <a:bodyPr anchor="t"/>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Routing Between Networks</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341476"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16</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3991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17</a:t>
            </a: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427268"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tx1"/>
                </a:solidFill>
                <a:latin typeface="MS PGothic" panose="020B0600070205080204" pitchFamily="34" charset="-128"/>
                <a:ea typeface="MS PGothic" panose="020B0600070205080204" pitchFamily="34" charset="-128"/>
              </a:rPr>
              <a:t>Application Layer Services</a:t>
            </a:r>
            <a:endParaRPr lang="ja-JP" altLang="en-US" sz="1400">
              <a:solidFill>
                <a:schemeClr val="tx1"/>
              </a:solidFill>
              <a:latin typeface="MS PGothic" panose="020B0600070205080204" pitchFamily="34" charset="-128"/>
              <a:ea typeface="MS PGothic" panose="020B0600070205080204" pitchFamily="34" charset="-128"/>
            </a:endParaRPr>
          </a:p>
        </p:txBody>
      </p:sp>
      <p:sp>
        <p:nvSpPr>
          <p:cNvPr id="4" name="Google Shape;689;p29">
            <a:extLst>
              <a:ext uri="{FF2B5EF4-FFF2-40B4-BE49-F238E27FC236}">
                <a16:creationId xmlns:a16="http://schemas.microsoft.com/office/drawing/2014/main" id="{C0F8A4CE-41BB-11B8-32B0-25D5A99590AF}"/>
              </a:ext>
            </a:extLst>
          </p:cNvPr>
          <p:cNvSpPr txBox="1">
            <a:spLocks/>
          </p:cNvSpPr>
          <p:nvPr/>
        </p:nvSpPr>
        <p:spPr>
          <a:xfrm>
            <a:off x="2176685"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Network Testing Utilities</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8" name="Google Shape;689;p29">
            <a:extLst>
              <a:ext uri="{FF2B5EF4-FFF2-40B4-BE49-F238E27FC236}">
                <a16:creationId xmlns:a16="http://schemas.microsoft.com/office/drawing/2014/main" id="{6FA91A88-BDB5-D014-B263-AF602018768F}"/>
              </a:ext>
            </a:extLst>
          </p:cNvPr>
          <p:cNvSpPr txBox="1">
            <a:spLocks/>
          </p:cNvSpPr>
          <p:nvPr/>
        </p:nvSpPr>
        <p:spPr>
          <a:xfrm>
            <a:off x="3475127"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fontAlgn="ct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期末テスト</a:t>
            </a:r>
          </a:p>
        </p:txBody>
      </p:sp>
    </p:spTree>
    <p:extLst>
      <p:ext uri="{BB962C8B-B14F-4D97-AF65-F5344CB8AC3E}">
        <p14:creationId xmlns:p14="http://schemas.microsoft.com/office/powerpoint/2010/main" val="1492828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70">
          <a:extLst>
            <a:ext uri="{FF2B5EF4-FFF2-40B4-BE49-F238E27FC236}">
              <a16:creationId xmlns:a16="http://schemas.microsoft.com/office/drawing/2014/main" id="{1F12CBD4-822D-7139-B26E-A759E0DC23A3}"/>
            </a:ext>
          </a:extLst>
        </p:cNvPr>
        <p:cNvGrpSpPr/>
        <p:nvPr/>
      </p:nvGrpSpPr>
      <p:grpSpPr>
        <a:xfrm>
          <a:off x="0" y="0"/>
          <a:ext cx="0" cy="0"/>
          <a:chOff x="0" y="0"/>
          <a:chExt cx="0" cy="0"/>
        </a:xfrm>
      </p:grpSpPr>
      <p:grpSp>
        <p:nvGrpSpPr>
          <p:cNvPr id="1473" name="Google Shape;1473;p58">
            <a:extLst>
              <a:ext uri="{FF2B5EF4-FFF2-40B4-BE49-F238E27FC236}">
                <a16:creationId xmlns:a16="http://schemas.microsoft.com/office/drawing/2014/main" id="{32081FC9-DFD6-AC50-D7B3-FBC7C7C86B2A}"/>
              </a:ext>
            </a:extLst>
          </p:cNvPr>
          <p:cNvGrpSpPr/>
          <p:nvPr/>
        </p:nvGrpSpPr>
        <p:grpSpPr>
          <a:xfrm>
            <a:off x="6293268" y="1146387"/>
            <a:ext cx="2850726" cy="2850726"/>
            <a:chOff x="1435250" y="482750"/>
            <a:chExt cx="4729925" cy="4729925"/>
          </a:xfrm>
        </p:grpSpPr>
        <p:sp>
          <p:nvSpPr>
            <p:cNvPr id="1474" name="Google Shape;1474;p58">
              <a:extLst>
                <a:ext uri="{FF2B5EF4-FFF2-40B4-BE49-F238E27FC236}">
                  <a16:creationId xmlns:a16="http://schemas.microsoft.com/office/drawing/2014/main" id="{88CD6513-73B4-7943-FF52-7F7CF1E7602F}"/>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a:extLst>
                <a:ext uri="{FF2B5EF4-FFF2-40B4-BE49-F238E27FC236}">
                  <a16:creationId xmlns:a16="http://schemas.microsoft.com/office/drawing/2014/main" id="{D4C4C680-0B1F-6D84-D51F-9AD6F65CE0CF}"/>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a:extLst>
                <a:ext uri="{FF2B5EF4-FFF2-40B4-BE49-F238E27FC236}">
                  <a16:creationId xmlns:a16="http://schemas.microsoft.com/office/drawing/2014/main" id="{B21B5EE9-B8E3-6B0A-1CDD-274BE832E8E4}"/>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a:extLst>
                <a:ext uri="{FF2B5EF4-FFF2-40B4-BE49-F238E27FC236}">
                  <a16:creationId xmlns:a16="http://schemas.microsoft.com/office/drawing/2014/main" id="{9A716D64-9C15-FEFE-C2DC-8B35495F1AC2}"/>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a:extLst>
                <a:ext uri="{FF2B5EF4-FFF2-40B4-BE49-F238E27FC236}">
                  <a16:creationId xmlns:a16="http://schemas.microsoft.com/office/drawing/2014/main" id="{379D18DF-C3B0-002F-A656-24EB7005F8BE}"/>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a:extLst>
                <a:ext uri="{FF2B5EF4-FFF2-40B4-BE49-F238E27FC236}">
                  <a16:creationId xmlns:a16="http://schemas.microsoft.com/office/drawing/2014/main" id="{8928E7EC-F3F8-602C-4983-FE0C995BB2ED}"/>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a:extLst>
                <a:ext uri="{FF2B5EF4-FFF2-40B4-BE49-F238E27FC236}">
                  <a16:creationId xmlns:a16="http://schemas.microsoft.com/office/drawing/2014/main" id="{E658523C-EE95-FB4F-500E-278ED31EF860}"/>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a:extLst>
                <a:ext uri="{FF2B5EF4-FFF2-40B4-BE49-F238E27FC236}">
                  <a16:creationId xmlns:a16="http://schemas.microsoft.com/office/drawing/2014/main" id="{175139DF-F050-6CF9-6669-6281D5137EBC}"/>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a:extLst>
                <a:ext uri="{FF2B5EF4-FFF2-40B4-BE49-F238E27FC236}">
                  <a16:creationId xmlns:a16="http://schemas.microsoft.com/office/drawing/2014/main" id="{BAED634C-6D1B-DE61-623E-AA7F1F9DA348}"/>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a:extLst>
                <a:ext uri="{FF2B5EF4-FFF2-40B4-BE49-F238E27FC236}">
                  <a16:creationId xmlns:a16="http://schemas.microsoft.com/office/drawing/2014/main" id="{82C862F2-8AE1-D77E-2F44-099CA1C5DBD2}"/>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a:extLst>
                <a:ext uri="{FF2B5EF4-FFF2-40B4-BE49-F238E27FC236}">
                  <a16:creationId xmlns:a16="http://schemas.microsoft.com/office/drawing/2014/main" id="{70E0E3DD-ADE7-767E-7929-4DBC16908F2E}"/>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a:extLst>
                <a:ext uri="{FF2B5EF4-FFF2-40B4-BE49-F238E27FC236}">
                  <a16:creationId xmlns:a16="http://schemas.microsoft.com/office/drawing/2014/main" id="{4FF81B39-D5B5-F01D-5007-4CD8F044384A}"/>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a:extLst>
                <a:ext uri="{FF2B5EF4-FFF2-40B4-BE49-F238E27FC236}">
                  <a16:creationId xmlns:a16="http://schemas.microsoft.com/office/drawing/2014/main" id="{893D8FF5-238F-ADC4-A722-C5CDE5899F30}"/>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a:extLst>
                <a:ext uri="{FF2B5EF4-FFF2-40B4-BE49-F238E27FC236}">
                  <a16:creationId xmlns:a16="http://schemas.microsoft.com/office/drawing/2014/main" id="{15D44EB2-BBA9-A1DD-6E54-EB8FB7BE3660}"/>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a:extLst>
                <a:ext uri="{FF2B5EF4-FFF2-40B4-BE49-F238E27FC236}">
                  <a16:creationId xmlns:a16="http://schemas.microsoft.com/office/drawing/2014/main" id="{DC4CBF3A-6E03-BFAE-A052-B00656AC4156}"/>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a:extLst>
                <a:ext uri="{FF2B5EF4-FFF2-40B4-BE49-F238E27FC236}">
                  <a16:creationId xmlns:a16="http://schemas.microsoft.com/office/drawing/2014/main" id="{ECCD7A30-5BBF-14CE-365B-0C963ACC0B1C}"/>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a:extLst>
                <a:ext uri="{FF2B5EF4-FFF2-40B4-BE49-F238E27FC236}">
                  <a16:creationId xmlns:a16="http://schemas.microsoft.com/office/drawing/2014/main" id="{117620F0-7735-0051-179F-63AB788632D5}"/>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a:extLst>
                <a:ext uri="{FF2B5EF4-FFF2-40B4-BE49-F238E27FC236}">
                  <a16:creationId xmlns:a16="http://schemas.microsoft.com/office/drawing/2014/main" id="{BF216E44-1265-8DFD-1888-037F555AA22D}"/>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a:extLst>
                <a:ext uri="{FF2B5EF4-FFF2-40B4-BE49-F238E27FC236}">
                  <a16:creationId xmlns:a16="http://schemas.microsoft.com/office/drawing/2014/main" id="{7E6B0A79-D914-7329-1B74-AF0E0DF9C51C}"/>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a:extLst>
                <a:ext uri="{FF2B5EF4-FFF2-40B4-BE49-F238E27FC236}">
                  <a16:creationId xmlns:a16="http://schemas.microsoft.com/office/drawing/2014/main" id="{243F2EC2-6EDA-A91C-0986-D668B31230C3}"/>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a:extLst>
                <a:ext uri="{FF2B5EF4-FFF2-40B4-BE49-F238E27FC236}">
                  <a16:creationId xmlns:a16="http://schemas.microsoft.com/office/drawing/2014/main" id="{54210095-B4C8-30CB-5FD5-446FAA4E9F51}"/>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a:extLst>
                <a:ext uri="{FF2B5EF4-FFF2-40B4-BE49-F238E27FC236}">
                  <a16:creationId xmlns:a16="http://schemas.microsoft.com/office/drawing/2014/main" id="{DDCB95F9-5A4D-5FA7-953F-0016429E77F4}"/>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a:extLst>
                <a:ext uri="{FF2B5EF4-FFF2-40B4-BE49-F238E27FC236}">
                  <a16:creationId xmlns:a16="http://schemas.microsoft.com/office/drawing/2014/main" id="{5F6286C7-4390-70D7-BC29-EECECD513768}"/>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a:extLst>
                <a:ext uri="{FF2B5EF4-FFF2-40B4-BE49-F238E27FC236}">
                  <a16:creationId xmlns:a16="http://schemas.microsoft.com/office/drawing/2014/main" id="{65C149E8-5AD0-A0F0-DC89-C38B1049DC09}"/>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a:extLst>
                <a:ext uri="{FF2B5EF4-FFF2-40B4-BE49-F238E27FC236}">
                  <a16:creationId xmlns:a16="http://schemas.microsoft.com/office/drawing/2014/main" id="{DA58D6B4-D5B7-0A85-8F79-1508B947F615}"/>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a:extLst>
                <a:ext uri="{FF2B5EF4-FFF2-40B4-BE49-F238E27FC236}">
                  <a16:creationId xmlns:a16="http://schemas.microsoft.com/office/drawing/2014/main" id="{47AAD461-8822-CCC0-17B7-4CD844FD76E5}"/>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a:extLst>
                <a:ext uri="{FF2B5EF4-FFF2-40B4-BE49-F238E27FC236}">
                  <a16:creationId xmlns:a16="http://schemas.microsoft.com/office/drawing/2014/main" id="{6A113457-8CDD-99B2-3422-25BBDECB8044}"/>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a:extLst>
                <a:ext uri="{FF2B5EF4-FFF2-40B4-BE49-F238E27FC236}">
                  <a16:creationId xmlns:a16="http://schemas.microsoft.com/office/drawing/2014/main" id="{47C3E0EF-2D79-C6E1-BC84-1E7C915AEB4A}"/>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a:extLst>
                <a:ext uri="{FF2B5EF4-FFF2-40B4-BE49-F238E27FC236}">
                  <a16:creationId xmlns:a16="http://schemas.microsoft.com/office/drawing/2014/main" id="{CBAD33B5-822F-DDA1-9A61-9DAACC493B86}"/>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a:extLst>
                <a:ext uri="{FF2B5EF4-FFF2-40B4-BE49-F238E27FC236}">
                  <a16:creationId xmlns:a16="http://schemas.microsoft.com/office/drawing/2014/main" id="{9B80FB24-B3D1-C471-7C12-60F12AF1703F}"/>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a:extLst>
                <a:ext uri="{FF2B5EF4-FFF2-40B4-BE49-F238E27FC236}">
                  <a16:creationId xmlns:a16="http://schemas.microsoft.com/office/drawing/2014/main" id="{EF264D5D-6B9A-6DE9-B754-07E04935E5C2}"/>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a:extLst>
              <a:ext uri="{FF2B5EF4-FFF2-40B4-BE49-F238E27FC236}">
                <a16:creationId xmlns:a16="http://schemas.microsoft.com/office/drawing/2014/main" id="{B6818615-1F29-8672-1D5B-736F3148608F}"/>
              </a:ext>
            </a:extLst>
          </p:cNvPr>
          <p:cNvGrpSpPr/>
          <p:nvPr/>
        </p:nvGrpSpPr>
        <p:grpSpPr>
          <a:xfrm>
            <a:off x="2598300" y="1013625"/>
            <a:ext cx="95400" cy="3116250"/>
            <a:chOff x="4524300" y="1013625"/>
            <a:chExt cx="95400" cy="3116250"/>
          </a:xfrm>
        </p:grpSpPr>
        <p:sp>
          <p:nvSpPr>
            <p:cNvPr id="1506" name="Google Shape;1506;p58">
              <a:extLst>
                <a:ext uri="{FF2B5EF4-FFF2-40B4-BE49-F238E27FC236}">
                  <a16:creationId xmlns:a16="http://schemas.microsoft.com/office/drawing/2014/main" id="{543D41DE-888E-43B5-B0CF-037A4D2F6A5E}"/>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a:extLst>
                <a:ext uri="{FF2B5EF4-FFF2-40B4-BE49-F238E27FC236}">
                  <a16:creationId xmlns:a16="http://schemas.microsoft.com/office/drawing/2014/main" id="{9CC8EA8C-6EBE-C1B5-A467-7917D65328B2}"/>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a:extLst>
                <a:ext uri="{FF2B5EF4-FFF2-40B4-BE49-F238E27FC236}">
                  <a16:creationId xmlns:a16="http://schemas.microsoft.com/office/drawing/2014/main" id="{93D65BCF-FD26-859E-D7A4-35A9D8A8F696}"/>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a:extLst>
                <a:ext uri="{FF2B5EF4-FFF2-40B4-BE49-F238E27FC236}">
                  <a16:creationId xmlns:a16="http://schemas.microsoft.com/office/drawing/2014/main" id="{8F0FD973-B7E3-7543-BDD4-04708F40D375}"/>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a:extLst>
                <a:ext uri="{FF2B5EF4-FFF2-40B4-BE49-F238E27FC236}">
                  <a16:creationId xmlns:a16="http://schemas.microsoft.com/office/drawing/2014/main" id="{98C329A8-F13A-601F-A661-0688723A4C62}"/>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a:extLst>
                <a:ext uri="{FF2B5EF4-FFF2-40B4-BE49-F238E27FC236}">
                  <a16:creationId xmlns:a16="http://schemas.microsoft.com/office/drawing/2014/main" id="{002D79ED-BDEC-C807-E5D4-6BA76CF760DE}"/>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B52ABA97-09CB-107C-29CC-44554D716C64}"/>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73833068-FD10-21B3-AE5A-91B2D9CC4329}"/>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30</a:t>
            </a:fld>
            <a:endParaRPr lang="en-US" dirty="0"/>
          </a:p>
        </p:txBody>
      </p:sp>
    </p:spTree>
    <p:extLst>
      <p:ext uri="{BB962C8B-B14F-4D97-AF65-F5344CB8AC3E}">
        <p14:creationId xmlns:p14="http://schemas.microsoft.com/office/powerpoint/2010/main" val="14145270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5086AE4-53CE-3F27-9E6C-8A64236D0DD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8CF1B31-75C9-8927-F8B3-F02F338908D1}"/>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B24E901E-FB81-1B05-97DC-3F95794214E5}"/>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16.4.3 Packet Tracer - Observe Web Requests</a:t>
            </a:r>
          </a:p>
        </p:txBody>
      </p:sp>
      <p:sp>
        <p:nvSpPr>
          <p:cNvPr id="2" name="Google Shape;10055;p76">
            <a:extLst>
              <a:ext uri="{FF2B5EF4-FFF2-40B4-BE49-F238E27FC236}">
                <a16:creationId xmlns:a16="http://schemas.microsoft.com/office/drawing/2014/main" id="{D4F510B6-FEEB-AB2C-AFAB-5573DA87ED6C}"/>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5BF4D340-41B1-A9D7-A59C-A38976CE27D3}"/>
              </a:ext>
            </a:extLst>
          </p:cNvPr>
          <p:cNvSpPr txBox="1"/>
          <p:nvPr/>
        </p:nvSpPr>
        <p:spPr>
          <a:xfrm>
            <a:off x="720725" y="1780674"/>
            <a:ext cx="7422248" cy="738664"/>
          </a:xfrm>
          <a:prstGeom prst="rect">
            <a:avLst/>
          </a:prstGeom>
          <a:noFill/>
        </p:spPr>
        <p:txBody>
          <a:bodyPr wrap="square" rtlCol="0">
            <a:spAutoFit/>
          </a:bodyPr>
          <a:lstStyle/>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View the client/server traffic sent from a PC to a web server when requesting web services.</a:t>
            </a:r>
          </a:p>
        </p:txBody>
      </p:sp>
      <p:sp>
        <p:nvSpPr>
          <p:cNvPr id="5" name="Footer Placeholder 1">
            <a:extLst>
              <a:ext uri="{FF2B5EF4-FFF2-40B4-BE49-F238E27FC236}">
                <a16:creationId xmlns:a16="http://schemas.microsoft.com/office/drawing/2014/main" id="{F3E26B82-5B0B-F8C3-B622-250F9C60339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31</a:t>
            </a:fld>
            <a:endParaRPr lang="en-US" dirty="0"/>
          </a:p>
        </p:txBody>
      </p:sp>
    </p:spTree>
    <p:extLst>
      <p:ext uri="{BB962C8B-B14F-4D97-AF65-F5344CB8AC3E}">
        <p14:creationId xmlns:p14="http://schemas.microsoft.com/office/powerpoint/2010/main" val="16259008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28E33BFF-5A29-C989-7EDB-0F47682AE83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012AFF2-B345-5877-7982-8CC0172CCA5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FDD2ED61-5318-7EDD-64BA-BC0664224139}"/>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16.4.3 Packet Tracer - Observe Web Requests</a:t>
            </a:r>
          </a:p>
        </p:txBody>
      </p:sp>
      <p:sp>
        <p:nvSpPr>
          <p:cNvPr id="2" name="Google Shape;10055;p76">
            <a:extLst>
              <a:ext uri="{FF2B5EF4-FFF2-40B4-BE49-F238E27FC236}">
                <a16:creationId xmlns:a16="http://schemas.microsoft.com/office/drawing/2014/main" id="{94E1D6CF-12FA-F887-5789-C8889B525F7F}"/>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94A185D7-DF1D-2568-CB01-E75A5F87200A}"/>
              </a:ext>
            </a:extLst>
          </p:cNvPr>
          <p:cNvSpPr txBox="1"/>
          <p:nvPr/>
        </p:nvSpPr>
        <p:spPr>
          <a:xfrm>
            <a:off x="720725" y="1590669"/>
            <a:ext cx="7888885" cy="3508653"/>
          </a:xfrm>
          <a:prstGeom prst="rect">
            <a:avLst/>
          </a:prstGeom>
          <a:noFill/>
        </p:spPr>
        <p:txBody>
          <a:bodyPr wrap="square" rtlCol="0">
            <a:spAutoFit/>
          </a:bodyPr>
          <a:lstStyle/>
          <a:p>
            <a:pPr>
              <a:spcAft>
                <a:spcPts val="600"/>
              </a:spcAft>
            </a:pPr>
            <a:r>
              <a:rPr lang="en-US" altLang="ja-JP" b="1" dirty="0">
                <a:solidFill>
                  <a:schemeClr val="accent1"/>
                </a:solidFill>
                <a:latin typeface="Meiryo UI" panose="020B0604030504040204" pitchFamily="34" charset="-128"/>
                <a:ea typeface="Meiryo UI" panose="020B0604030504040204" pitchFamily="34" charset="-128"/>
              </a:rPr>
              <a:t>File: </a:t>
            </a:r>
            <a:r>
              <a:rPr lang="en-US" altLang="ja-JP" dirty="0">
                <a:solidFill>
                  <a:schemeClr val="accent1"/>
                </a:solidFill>
                <a:latin typeface="Meiryo UI" panose="020B0604030504040204" pitchFamily="34" charset="-128"/>
                <a:ea typeface="Meiryo UI" panose="020B0604030504040204" pitchFamily="34" charset="-128"/>
              </a:rPr>
              <a:t>16.4.3-packet-tracer---observe-web-</a:t>
            </a:r>
            <a:r>
              <a:rPr lang="en-US" altLang="ja-JP" dirty="0" err="1">
                <a:solidFill>
                  <a:schemeClr val="accent1"/>
                </a:solidFill>
                <a:latin typeface="Meiryo UI" panose="020B0604030504040204" pitchFamily="34" charset="-128"/>
                <a:ea typeface="Meiryo UI" panose="020B0604030504040204" pitchFamily="34" charset="-128"/>
              </a:rPr>
              <a:t>request.pka</a:t>
            </a:r>
            <a:endParaRPr lang="en-US" altLang="ja-JP" dirty="0">
              <a:solidFill>
                <a:schemeClr val="accent1"/>
              </a:solidFill>
              <a:latin typeface="Meiryo UI" panose="020B0604030504040204" pitchFamily="34" charset="-128"/>
              <a:ea typeface="Meiryo UI" panose="020B0604030504040204" pitchFamily="34" charset="-128"/>
            </a:endParaRPr>
          </a:p>
          <a:p>
            <a:pPr>
              <a:spcAft>
                <a:spcPts val="600"/>
              </a:spcAft>
            </a:pPr>
            <a:r>
              <a:rPr lang="ja-JP" altLang="en-US" b="1">
                <a:solidFill>
                  <a:schemeClr val="accent1"/>
                </a:solidFill>
                <a:latin typeface="Meiryo UI" panose="020B0604030504040204" pitchFamily="34" charset="-128"/>
                <a:ea typeface="Meiryo UI" panose="020B0604030504040204" pitchFamily="34" charset="-128"/>
              </a:rPr>
              <a:t>目的</a:t>
            </a:r>
            <a:r>
              <a:rPr lang="en-US" altLang="ja-JP" b="1" dirty="0">
                <a:solidFill>
                  <a:schemeClr val="accent1"/>
                </a:solidFill>
                <a:latin typeface="Meiryo UI" panose="020B0604030504040204" pitchFamily="34" charset="-128"/>
                <a:ea typeface="Meiryo UI" panose="020B0604030504040204" pitchFamily="34" charset="-128"/>
              </a:rPr>
              <a:t>:</a:t>
            </a:r>
            <a:endParaRPr lang="ja-JP" altLang="en-US" b="1">
              <a:solidFill>
                <a:schemeClr val="accent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ウェブサービスをリクエストする時に、</a:t>
            </a:r>
            <a:r>
              <a:rPr lang="en-US"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からウェブサーバーに送信されるクライアント</a:t>
            </a:r>
            <a:r>
              <a:rPr lang="en-US" altLang="ja-JP"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サーバートラフィックを確認する。</a:t>
            </a:r>
            <a:endParaRPr lang="en-US" altLang="ja-JP" b="1"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b="1">
                <a:solidFill>
                  <a:schemeClr val="tx1"/>
                </a:solidFill>
                <a:latin typeface="Meiryo UI" panose="020B0604030504040204" pitchFamily="34" charset="-128"/>
                <a:ea typeface="Meiryo UI" panose="020B0604030504040204" pitchFamily="34" charset="-128"/>
              </a:rPr>
              <a:t>手順：</a:t>
            </a:r>
            <a:endParaRPr lang="en-US" altLang="ja-JP" b="1"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ウェブサーバーへの接続確認</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1200"/>
              </a:spcAft>
              <a:buClr>
                <a:schemeClr val="tx1"/>
              </a:buClr>
            </a:pPr>
            <a:r>
              <a:rPr lang="ja-JP" altLang="en-US" sz="1200">
                <a:solidFill>
                  <a:schemeClr val="tx1"/>
                </a:solidFill>
                <a:latin typeface="Meiryo UI" panose="020B0604030504040204" pitchFamily="34" charset="-128"/>
                <a:ea typeface="Meiryo UI" panose="020B0604030504040204" pitchFamily="34" charset="-128"/>
              </a:rPr>
              <a:t>ターミナルから、「</a:t>
            </a:r>
            <a:r>
              <a:rPr lang="en-US" altLang="ja-JP" sz="1200" dirty="0">
                <a:solidFill>
                  <a:schemeClr val="tx1"/>
                </a:solidFill>
                <a:latin typeface="Meiryo UI" panose="020B0604030504040204" pitchFamily="34" charset="-128"/>
                <a:ea typeface="Meiryo UI" panose="020B0604030504040204" pitchFamily="34" charset="-128"/>
              </a:rPr>
              <a:t>ping </a:t>
            </a:r>
            <a:r>
              <a:rPr lang="en-US" altLang="ja-JP" sz="1200" dirty="0" err="1">
                <a:solidFill>
                  <a:schemeClr val="tx1"/>
                </a:solidFill>
                <a:latin typeface="Meiryo UI" panose="020B0604030504040204" pitchFamily="34" charset="-128"/>
                <a:ea typeface="Meiryo UI" panose="020B0604030504040204" pitchFamily="34" charset="-128"/>
              </a:rPr>
              <a:t>ciscolearn.web.com</a:t>
            </a:r>
            <a:r>
              <a:rPr lang="ja-JP" altLang="en-US" sz="1200">
                <a:solidFill>
                  <a:schemeClr val="tx1"/>
                </a:solidFill>
                <a:latin typeface="Meiryo UI" panose="020B0604030504040204" pitchFamily="34" charset="-128"/>
                <a:ea typeface="Meiryo UI" panose="020B0604030504040204" pitchFamily="34" charset="-128"/>
              </a:rPr>
              <a:t>」コマンドを実行</a:t>
            </a:r>
            <a:endParaRPr lang="en-US" altLang="ja-JP" sz="1200"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ウェブサーバーに接続する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1200"/>
              </a:spcAft>
              <a:buClr>
                <a:schemeClr val="tx1"/>
              </a:buClr>
            </a:pPr>
            <a:r>
              <a:rPr lang="en-US" altLang="ja-JP" sz="1200" dirty="0">
                <a:solidFill>
                  <a:schemeClr val="tx1"/>
                </a:solidFill>
                <a:latin typeface="Meiryo UI" panose="020B0604030504040204" pitchFamily="34" charset="-128"/>
                <a:ea typeface="Meiryo UI" panose="020B0604030504040204" pitchFamily="34" charset="-128"/>
              </a:rPr>
              <a:t>Web Browser</a:t>
            </a:r>
            <a:r>
              <a:rPr lang="ja-JP" altLang="en-US" sz="1200">
                <a:solidFill>
                  <a:schemeClr val="tx1"/>
                </a:solidFill>
                <a:latin typeface="Meiryo UI" panose="020B0604030504040204" pitchFamily="34" charset="-128"/>
                <a:ea typeface="Meiryo UI" panose="020B0604030504040204" pitchFamily="34" charset="-128"/>
              </a:rPr>
              <a:t>の</a:t>
            </a:r>
            <a:r>
              <a:rPr lang="en-US" altLang="ja-JP" sz="1200" dirty="0">
                <a:solidFill>
                  <a:schemeClr val="tx1"/>
                </a:solidFill>
                <a:latin typeface="Meiryo UI" panose="020B0604030504040204" pitchFamily="34" charset="-128"/>
                <a:ea typeface="Meiryo UI" panose="020B0604030504040204" pitchFamily="34" charset="-128"/>
              </a:rPr>
              <a:t>URL</a:t>
            </a:r>
            <a:r>
              <a:rPr lang="ja-JP" altLang="en-US" sz="1200">
                <a:solidFill>
                  <a:schemeClr val="tx1"/>
                </a:solidFill>
                <a:latin typeface="Meiryo UI" panose="020B0604030504040204" pitchFamily="34" charset="-128"/>
                <a:ea typeface="Meiryo UI" panose="020B0604030504040204" pitchFamily="34" charset="-128"/>
              </a:rPr>
              <a:t>に「</a:t>
            </a:r>
            <a:r>
              <a:rPr lang="en-US" altLang="ja-JP" sz="1200" dirty="0" err="1">
                <a:solidFill>
                  <a:schemeClr val="tx1"/>
                </a:solidFill>
                <a:latin typeface="Meiryo UI" panose="020B0604030504040204" pitchFamily="34" charset="-128"/>
                <a:ea typeface="Meiryo UI" panose="020B0604030504040204" pitchFamily="34" charset="-128"/>
              </a:rPr>
              <a:t>ciscolearn.web.com</a:t>
            </a:r>
            <a:r>
              <a:rPr lang="ja-JP" altLang="en-US" sz="1200">
                <a:solidFill>
                  <a:schemeClr val="tx1"/>
                </a:solidFill>
                <a:latin typeface="Meiryo UI" panose="020B0604030504040204" pitchFamily="34" charset="-128"/>
                <a:ea typeface="Meiryo UI" panose="020B0604030504040204" pitchFamily="34" charset="-128"/>
              </a:rPr>
              <a:t>」を入力。</a:t>
            </a:r>
            <a:endParaRPr lang="en-US" altLang="ja-JP" sz="1200"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en-US" altLang="ja-JP" sz="1200" dirty="0">
                <a:solidFill>
                  <a:schemeClr val="tx1"/>
                </a:solidFill>
                <a:latin typeface="Meiryo UI" panose="020B0604030504040204" pitchFamily="34" charset="-128"/>
                <a:ea typeface="Meiryo UI" panose="020B0604030504040204" pitchFamily="34" charset="-128"/>
              </a:rPr>
              <a:t>HTML</a:t>
            </a:r>
            <a:r>
              <a:rPr lang="ja-JP" altLang="en-US" sz="1200">
                <a:solidFill>
                  <a:schemeClr val="tx1"/>
                </a:solidFill>
                <a:latin typeface="Meiryo UI" panose="020B0604030504040204" pitchFamily="34" charset="-128"/>
                <a:ea typeface="Meiryo UI" panose="020B0604030504040204" pitchFamily="34" charset="-128"/>
              </a:rPr>
              <a:t>コードを表示する</a:t>
            </a:r>
            <a:r>
              <a:rPr lang="en-US" altLang="ja-JP" sz="1200" dirty="0">
                <a:solidFill>
                  <a:schemeClr val="tx1"/>
                </a:solidFill>
                <a:latin typeface="Meiryo UI" panose="020B0604030504040204" pitchFamily="34" charset="-128"/>
                <a:ea typeface="Meiryo UI" panose="020B0604030504040204" pitchFamily="34" charset="-128"/>
              </a:rPr>
              <a:t>.</a:t>
            </a:r>
          </a:p>
          <a:p>
            <a:pPr marL="360000" lvl="1">
              <a:spcAft>
                <a:spcPts val="1200"/>
              </a:spcAft>
              <a:buClr>
                <a:schemeClr val="tx1"/>
              </a:buClr>
            </a:pPr>
            <a:r>
              <a:rPr lang="ja-JP" altLang="en-US" sz="1200">
                <a:solidFill>
                  <a:schemeClr val="tx1"/>
                </a:solidFill>
                <a:latin typeface="Meiryo UI" panose="020B0604030504040204" pitchFamily="34" charset="-128"/>
                <a:ea typeface="Meiryo UI" panose="020B0604030504040204" pitchFamily="34" charset="-128"/>
              </a:rPr>
              <a:t>「</a:t>
            </a:r>
            <a:r>
              <a:rPr lang="en-US" altLang="ja-JP" sz="1200" dirty="0" err="1">
                <a:solidFill>
                  <a:schemeClr val="tx1"/>
                </a:solidFill>
                <a:latin typeface="Meiryo UI" panose="020B0604030504040204" pitchFamily="34" charset="-128"/>
                <a:ea typeface="Meiryo UI" panose="020B0604030504040204" pitchFamily="34" charset="-128"/>
              </a:rPr>
              <a:t>index.html</a:t>
            </a:r>
            <a:r>
              <a:rPr lang="ja-JP" altLang="en-US" sz="1200">
                <a:solidFill>
                  <a:schemeClr val="tx1"/>
                </a:solidFill>
                <a:latin typeface="Meiryo UI" panose="020B0604030504040204" pitchFamily="34" charset="-128"/>
                <a:ea typeface="Meiryo UI" panose="020B0604030504040204" pitchFamily="34" charset="-128"/>
              </a:rPr>
              <a:t>」ファイルの内容を確認</a:t>
            </a:r>
            <a:endParaRPr lang="en-US" altLang="ja-JP" sz="1200"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クライアントとウェブサーバー間のトラフィックを観察する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600"/>
              </a:spcAft>
              <a:buClr>
                <a:schemeClr val="tx1"/>
              </a:buClr>
            </a:pPr>
            <a:r>
              <a:rPr lang="en-US" altLang="ja-JP" sz="1200" dirty="0">
                <a:solidFill>
                  <a:schemeClr val="tx1"/>
                </a:solidFill>
                <a:latin typeface="Meiryo UI" panose="020B0604030504040204" pitchFamily="34" charset="-128"/>
                <a:ea typeface="Meiryo UI" panose="020B0604030504040204" pitchFamily="34" charset="-128"/>
              </a:rPr>
              <a:t>Packet Tracer</a:t>
            </a:r>
            <a:r>
              <a:rPr lang="ja-JP" altLang="en-US" sz="1200">
                <a:solidFill>
                  <a:schemeClr val="tx1"/>
                </a:solidFill>
                <a:latin typeface="Meiryo UI" panose="020B0604030504040204" pitchFamily="34" charset="-128"/>
                <a:ea typeface="Meiryo UI" panose="020B0604030504040204" pitchFamily="34" charset="-128"/>
              </a:rPr>
              <a:t>のシミュレーションモードで</a:t>
            </a:r>
            <a:r>
              <a:rPr lang="en-US" altLang="ja-JP" sz="1200" dirty="0">
                <a:solidFill>
                  <a:schemeClr val="tx1"/>
                </a:solidFill>
                <a:latin typeface="Meiryo UI" panose="020B0604030504040204" pitchFamily="34" charset="-128"/>
                <a:ea typeface="Meiryo UI" panose="020B0604030504040204" pitchFamily="34" charset="-128"/>
              </a:rPr>
              <a:t>PDU</a:t>
            </a:r>
            <a:r>
              <a:rPr lang="ja-JP" altLang="en-US" sz="1200">
                <a:solidFill>
                  <a:schemeClr val="tx1"/>
                </a:solidFill>
                <a:latin typeface="Meiryo UI" panose="020B0604030504040204" pitchFamily="34" charset="-128"/>
                <a:ea typeface="Meiryo UI" panose="020B0604030504040204" pitchFamily="34" charset="-128"/>
              </a:rPr>
              <a:t>の内容をみる。</a:t>
            </a:r>
            <a:endParaRPr lang="ja-JP" altLang="en-US" sz="1200"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B3A5B04B-9629-DCB1-BA91-8E4D9AC508B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32</a:t>
            </a:fld>
            <a:endParaRPr lang="en-US" dirty="0"/>
          </a:p>
        </p:txBody>
      </p:sp>
    </p:spTree>
    <p:extLst>
      <p:ext uri="{BB962C8B-B14F-4D97-AF65-F5344CB8AC3E}">
        <p14:creationId xmlns:p14="http://schemas.microsoft.com/office/powerpoint/2010/main" val="41248932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5A43C908-3CC2-C98E-66EF-48EE4425968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73B4EDE-7065-B7BD-EEE3-832B6E7C825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5EF3935C-E270-C97D-C005-CCAC313C224D}"/>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16.5.1 File Transfer Protocol</a:t>
            </a:r>
          </a:p>
        </p:txBody>
      </p:sp>
      <p:sp>
        <p:nvSpPr>
          <p:cNvPr id="2" name="TextBox 1">
            <a:extLst>
              <a:ext uri="{FF2B5EF4-FFF2-40B4-BE49-F238E27FC236}">
                <a16:creationId xmlns:a16="http://schemas.microsoft.com/office/drawing/2014/main" id="{29753884-D823-B2E6-48EF-7A79BAC47A04}"/>
              </a:ext>
            </a:extLst>
          </p:cNvPr>
          <p:cNvSpPr txBox="1"/>
          <p:nvPr/>
        </p:nvSpPr>
        <p:spPr>
          <a:xfrm>
            <a:off x="720724" y="1621504"/>
            <a:ext cx="8183131" cy="2062103"/>
          </a:xfrm>
          <a:prstGeom prst="rect">
            <a:avLst/>
          </a:prstGeom>
          <a:noFill/>
        </p:spPr>
        <p:txBody>
          <a:bodyPr wrap="square" rtlCol="0">
            <a:spAutoFit/>
          </a:bodyPr>
          <a:lstStyle/>
          <a:p>
            <a:pPr>
              <a:spcBef>
                <a:spcPts val="600"/>
              </a:spcBef>
            </a:pPr>
            <a:r>
              <a:rPr lang="en-US" dirty="0">
                <a:solidFill>
                  <a:schemeClr val="accent1"/>
                </a:solidFill>
                <a:latin typeface="+mn-lt"/>
              </a:rPr>
              <a:t>File Transfer Protocol (FTP) Usage:</a:t>
            </a: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FTP allows easy file transfers between computers.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Supports file uploads, downloads, and remote file management (delete, rename).</a:t>
            </a:r>
          </a:p>
          <a:p>
            <a:pPr marL="285750" lvl="1" indent="-285750">
              <a:spcBef>
                <a:spcPts val="600"/>
              </a:spcBef>
              <a:buClr>
                <a:schemeClr val="tx1"/>
              </a:buClr>
              <a:buFont typeface="Arial" panose="020B0604020202020204" pitchFamily="34" charset="0"/>
              <a:buChar char="•"/>
            </a:pPr>
            <a:r>
              <a:rPr lang="en-US" u="sng" dirty="0">
                <a:solidFill>
                  <a:schemeClr val="tx1"/>
                </a:solidFill>
                <a:latin typeface="+mn-lt"/>
              </a:rPr>
              <a:t>TCP port 21 </a:t>
            </a:r>
            <a:r>
              <a:rPr lang="en-US" dirty="0">
                <a:solidFill>
                  <a:schemeClr val="tx1"/>
                </a:solidFill>
                <a:latin typeface="+mn-lt"/>
              </a:rPr>
              <a:t>for control connections and </a:t>
            </a:r>
            <a:r>
              <a:rPr lang="en-US" u="sng" dirty="0">
                <a:solidFill>
                  <a:schemeClr val="tx1"/>
                </a:solidFill>
                <a:latin typeface="+mn-lt"/>
              </a:rPr>
              <a:t>TCP port 20 </a:t>
            </a:r>
            <a:r>
              <a:rPr lang="en-US" dirty="0">
                <a:solidFill>
                  <a:schemeClr val="tx1"/>
                </a:solidFill>
                <a:latin typeface="+mn-lt"/>
              </a:rPr>
              <a:t>for data transfer.</a:t>
            </a:r>
          </a:p>
          <a:p>
            <a:pPr marL="285750" lvl="1" indent="-285750">
              <a:spcBef>
                <a:spcPts val="600"/>
              </a:spcBef>
              <a:buClr>
                <a:schemeClr val="tx1"/>
              </a:buClr>
              <a:buFont typeface="Arial" panose="020B0604020202020204" pitchFamily="34" charset="0"/>
              <a:buChar char="•"/>
            </a:pP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Built into operating systems and web browsers.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Stand-alone FTP clients provide a GUI with extensive file management options.</a:t>
            </a:r>
          </a:p>
        </p:txBody>
      </p:sp>
      <p:sp>
        <p:nvSpPr>
          <p:cNvPr id="3" name="Footer Placeholder 1">
            <a:extLst>
              <a:ext uri="{FF2B5EF4-FFF2-40B4-BE49-F238E27FC236}">
                <a16:creationId xmlns:a16="http://schemas.microsoft.com/office/drawing/2014/main" id="{7A3B2340-C52A-1D75-89C3-8304EA23E53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33</a:t>
            </a:fld>
            <a:endParaRPr lang="en-US" dirty="0"/>
          </a:p>
        </p:txBody>
      </p:sp>
    </p:spTree>
    <p:extLst>
      <p:ext uri="{BB962C8B-B14F-4D97-AF65-F5344CB8AC3E}">
        <p14:creationId xmlns:p14="http://schemas.microsoft.com/office/powerpoint/2010/main" val="36744660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83A4A1A-F0F0-0961-5FBF-BE95E4D90EB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AB13C9A-44C1-C9C0-2A19-8B832493F6A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A4CCC623-FEF0-91F2-3DCA-C755239795B9}"/>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rPr>
              <a:t>16.5.1 File Transfer Protocol</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151E7E26-66B2-8553-9F96-B6B1240E3F05}"/>
              </a:ext>
            </a:extLst>
          </p:cNvPr>
          <p:cNvSpPr txBox="1"/>
          <p:nvPr/>
        </p:nvSpPr>
        <p:spPr>
          <a:xfrm>
            <a:off x="720724" y="1621504"/>
            <a:ext cx="8183131" cy="2154436"/>
          </a:xfrm>
          <a:prstGeom prst="rect">
            <a:avLst/>
          </a:prstGeom>
          <a:noFill/>
        </p:spPr>
        <p:txBody>
          <a:bodyPr wrap="square" rtlCol="0">
            <a:spAutoFit/>
          </a:bodyPr>
          <a:lstStyle/>
          <a:p>
            <a:pPr>
              <a:spcBef>
                <a:spcPts val="600"/>
              </a:spcBef>
              <a:spcAft>
                <a:spcPts val="600"/>
              </a:spcAft>
              <a:buClr>
                <a:schemeClr val="tx1"/>
              </a:buClr>
            </a:pPr>
            <a:r>
              <a:rPr lang="en-US" dirty="0">
                <a:solidFill>
                  <a:schemeClr val="accent1"/>
                </a:solidFill>
                <a:latin typeface="Meiryo UI" panose="020B0604030504040204" pitchFamily="34" charset="-128"/>
                <a:ea typeface="Meiryo UI" panose="020B0604030504040204" pitchFamily="34" charset="-128"/>
              </a:rPr>
              <a:t>File Transfer Protocol (FTP) :</a:t>
            </a:r>
          </a:p>
          <a:p>
            <a:pPr lvl="1"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ファイル転送プロトコル </a:t>
            </a:r>
            <a:r>
              <a:rPr lang="en-US" altLang="ja-JP" dirty="0">
                <a:solidFill>
                  <a:schemeClr val="tx1"/>
                </a:solidFill>
                <a:latin typeface="Meiryo UI" panose="020B0604030504040204" pitchFamily="34" charset="-128"/>
                <a:ea typeface="Meiryo UI" panose="020B0604030504040204" pitchFamily="34" charset="-128"/>
              </a:rPr>
              <a:t>(</a:t>
            </a:r>
            <a:r>
              <a:rPr lang="en-US" dirty="0">
                <a:solidFill>
                  <a:schemeClr val="tx1"/>
                </a:solidFill>
                <a:latin typeface="Meiryo UI" panose="020B0604030504040204" pitchFamily="34" charset="-128"/>
                <a:ea typeface="Meiryo UI" panose="020B0604030504040204" pitchFamily="34" charset="-128"/>
              </a:rPr>
              <a:t>FTP) </a:t>
            </a:r>
            <a:r>
              <a:rPr lang="ja-JP" altLang="en-US">
                <a:solidFill>
                  <a:schemeClr val="tx1"/>
                </a:solidFill>
                <a:latin typeface="Meiryo UI" panose="020B0604030504040204" pitchFamily="34" charset="-128"/>
                <a:ea typeface="Meiryo UI" panose="020B0604030504040204" pitchFamily="34" charset="-128"/>
              </a:rPr>
              <a:t>は、あるコンピュータから別のコンピュータへファイルを転送します。</a:t>
            </a:r>
          </a:p>
          <a:p>
            <a:pPr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ファイルのアップロード、ダウンロード、およびリモートファイルの削除、名前変更を実施します。</a:t>
            </a:r>
            <a:endParaRPr lang="en-US" altLang="ja-JP" dirty="0">
              <a:solidFill>
                <a:schemeClr val="tx1"/>
              </a:solidFill>
              <a:latin typeface="Meiryo UI" panose="020B0604030504040204" pitchFamily="34" charset="-128"/>
              <a:ea typeface="Meiryo UI" panose="020B0604030504040204" pitchFamily="34" charset="-128"/>
            </a:endParaRPr>
          </a:p>
          <a:p>
            <a:pPr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コントロール接続には</a:t>
            </a:r>
            <a:r>
              <a:rPr lang="en-US" dirty="0">
                <a:solidFill>
                  <a:schemeClr val="accent1"/>
                </a:solidFill>
                <a:latin typeface="Meiryo UI" panose="020B0604030504040204" pitchFamily="34" charset="-128"/>
                <a:ea typeface="Meiryo UI" panose="020B0604030504040204" pitchFamily="34" charset="-128"/>
              </a:rPr>
              <a:t>TCP port </a:t>
            </a:r>
            <a:r>
              <a:rPr lang="en-US" altLang="ja-JP" dirty="0">
                <a:solidFill>
                  <a:schemeClr val="accent1"/>
                </a:solidFill>
                <a:latin typeface="Meiryo UI" panose="020B0604030504040204" pitchFamily="34" charset="-128"/>
                <a:ea typeface="Meiryo UI" panose="020B0604030504040204" pitchFamily="34" charset="-128"/>
              </a:rPr>
              <a:t>21</a:t>
            </a:r>
            <a:r>
              <a:rPr lang="ja-JP" altLang="en-US">
                <a:solidFill>
                  <a:schemeClr val="tx1"/>
                </a:solidFill>
                <a:latin typeface="Meiryo UI" panose="020B0604030504040204" pitchFamily="34" charset="-128"/>
                <a:ea typeface="Meiryo UI" panose="020B0604030504040204" pitchFamily="34" charset="-128"/>
              </a:rPr>
              <a:t>、データ転送には</a:t>
            </a:r>
            <a:r>
              <a:rPr lang="en-US" dirty="0">
                <a:solidFill>
                  <a:schemeClr val="accent1"/>
                </a:solidFill>
                <a:latin typeface="Meiryo UI" panose="020B0604030504040204" pitchFamily="34" charset="-128"/>
                <a:ea typeface="Meiryo UI" panose="020B0604030504040204" pitchFamily="34" charset="-128"/>
              </a:rPr>
              <a:t>TCP port </a:t>
            </a:r>
            <a:r>
              <a:rPr lang="en-US" altLang="ja-JP" dirty="0">
                <a:solidFill>
                  <a:schemeClr val="accent1"/>
                </a:solidFill>
                <a:latin typeface="Meiryo UI" panose="020B0604030504040204" pitchFamily="34" charset="-128"/>
                <a:ea typeface="Meiryo UI" panose="020B0604030504040204" pitchFamily="34" charset="-128"/>
              </a:rPr>
              <a:t>20</a:t>
            </a:r>
            <a:r>
              <a:rPr lang="ja-JP" altLang="en-US">
                <a:solidFill>
                  <a:schemeClr val="tx1"/>
                </a:solidFill>
                <a:latin typeface="Meiryo UI" panose="020B0604030504040204" pitchFamily="34" charset="-128"/>
                <a:ea typeface="Meiryo UI" panose="020B0604030504040204" pitchFamily="34" charset="-128"/>
              </a:rPr>
              <a:t>を使用します。</a:t>
            </a:r>
          </a:p>
          <a:p>
            <a:pPr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クライアントソフトウェアは、コンピュータのオペレーティングシステムや多くのウェブブラウザに組み込まれています。</a:t>
            </a:r>
            <a:endParaRPr lang="en-US" altLang="ja-JP" dirty="0">
              <a:solidFill>
                <a:schemeClr val="tx1"/>
              </a:solidFill>
              <a:latin typeface="Meiryo UI" panose="020B0604030504040204" pitchFamily="34" charset="-128"/>
              <a:ea typeface="Meiryo UI" panose="020B0604030504040204" pitchFamily="34" charset="-128"/>
            </a:endParaRPr>
          </a:p>
          <a:p>
            <a:pPr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スタンドアロンの</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クライアントは、使いやすい</a:t>
            </a:r>
            <a:r>
              <a:rPr lang="en-US" dirty="0">
                <a:solidFill>
                  <a:schemeClr val="tx1"/>
                </a:solidFill>
                <a:latin typeface="Meiryo UI" panose="020B0604030504040204" pitchFamily="34" charset="-128"/>
                <a:ea typeface="Meiryo UI" panose="020B0604030504040204" pitchFamily="34" charset="-128"/>
              </a:rPr>
              <a:t>GUI</a:t>
            </a:r>
            <a:r>
              <a:rPr lang="ja-JP" altLang="en-US">
                <a:solidFill>
                  <a:schemeClr val="tx1"/>
                </a:solidFill>
                <a:latin typeface="Meiryo UI" panose="020B0604030504040204" pitchFamily="34" charset="-128"/>
                <a:ea typeface="Meiryo UI" panose="020B0604030504040204" pitchFamily="34" charset="-128"/>
              </a:rPr>
              <a:t>ベースのインターフェースを提供します。</a:t>
            </a:r>
            <a:endParaRPr lang="en-US" dirty="0">
              <a:solidFill>
                <a:schemeClr val="tx1"/>
              </a:solidFill>
              <a:latin typeface="Meiryo UI" panose="020B0604030504040204" pitchFamily="34" charset="-128"/>
              <a:ea typeface="Meiryo UI" panose="020B0604030504040204" pitchFamily="34" charset="-128"/>
            </a:endParaRPr>
          </a:p>
        </p:txBody>
      </p:sp>
      <p:sp>
        <p:nvSpPr>
          <p:cNvPr id="3" name="Footer Placeholder 1">
            <a:extLst>
              <a:ext uri="{FF2B5EF4-FFF2-40B4-BE49-F238E27FC236}">
                <a16:creationId xmlns:a16="http://schemas.microsoft.com/office/drawing/2014/main" id="{4A8D71D4-91C0-7F12-38E1-72C4F2059F3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34</a:t>
            </a:fld>
            <a:endParaRPr lang="en-US" dirty="0"/>
          </a:p>
        </p:txBody>
      </p:sp>
    </p:spTree>
    <p:extLst>
      <p:ext uri="{BB962C8B-B14F-4D97-AF65-F5344CB8AC3E}">
        <p14:creationId xmlns:p14="http://schemas.microsoft.com/office/powerpoint/2010/main" val="10416363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5890B31-F5D0-8ED0-05C1-B1C9C310619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481EF705-96EF-76C9-E5EC-D1A0BD8B364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4504C14D-0088-3353-D579-CD8BD9325A95}"/>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16.5.2 Video - FTP Client Software</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B738F1AB-5574-6D84-C051-58A9017464D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35</a:t>
            </a:fld>
            <a:endParaRPr lang="en-US" dirty="0"/>
          </a:p>
        </p:txBody>
      </p:sp>
    </p:spTree>
    <p:extLst>
      <p:ext uri="{BB962C8B-B14F-4D97-AF65-F5344CB8AC3E}">
        <p14:creationId xmlns:p14="http://schemas.microsoft.com/office/powerpoint/2010/main" val="22227674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D154E1F-681D-B578-333C-E0335B584E2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23E29C0-4B47-5DEB-8204-2C76AC42B3B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EF47F65D-EEDD-4665-780C-22F38C782B04}"/>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16.5.2 Video - FTP Client Software</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199E6D02-D09D-B82B-49E0-73317CF69C0C}"/>
              </a:ext>
            </a:extLst>
          </p:cNvPr>
          <p:cNvSpPr txBox="1"/>
          <p:nvPr/>
        </p:nvSpPr>
        <p:spPr>
          <a:xfrm>
            <a:off x="720725" y="1769423"/>
            <a:ext cx="8078891" cy="2569934"/>
          </a:xfrm>
          <a:prstGeom prst="rect">
            <a:avLst/>
          </a:prstGeom>
          <a:noFill/>
        </p:spPr>
        <p:txBody>
          <a:bodyPr wrap="square" rtlCol="0">
            <a:spAutoFit/>
          </a:bodyPr>
          <a:lstStyle/>
          <a:p>
            <a:pPr>
              <a:spcAft>
                <a:spcPts val="600"/>
              </a:spcAft>
            </a:pPr>
            <a:r>
              <a:rPr lang="ja-JP" altLang="en-US">
                <a:solidFill>
                  <a:schemeClr val="tx1"/>
                </a:solidFill>
                <a:latin typeface="Meiryo UI" panose="020B0604030504040204" pitchFamily="34" charset="-128"/>
                <a:ea typeface="Meiryo UI" panose="020B0604030504040204" pitchFamily="34" charset="-128"/>
              </a:rPr>
              <a:t>ここビデオでは、</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クライアントソフトウェアの使用方法を説明します。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en-US" dirty="0">
                <a:solidFill>
                  <a:schemeClr val="accent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a:t>
            </a:r>
            <a:r>
              <a:rPr lang="en-US" dirty="0">
                <a:solidFill>
                  <a:schemeClr val="accent1"/>
                </a:solidFill>
                <a:latin typeface="Meiryo UI" panose="020B0604030504040204" pitchFamily="34" charset="-128"/>
                <a:ea typeface="Meiryo UI" panose="020B0604030504040204" pitchFamily="34" charset="-128"/>
              </a:rPr>
              <a:t>File Transfer Protocol（</a:t>
            </a:r>
            <a:r>
              <a:rPr lang="ja-JP" altLang="en-US">
                <a:solidFill>
                  <a:schemeClr val="accent1"/>
                </a:solidFill>
                <a:latin typeface="Meiryo UI" panose="020B0604030504040204" pitchFamily="34" charset="-128"/>
                <a:ea typeface="Meiryo UI" panose="020B0604030504040204" pitchFamily="34" charset="-128"/>
              </a:rPr>
              <a:t>ファイル転送プロトコル））</a:t>
            </a:r>
            <a:r>
              <a:rPr lang="ja-JP" altLang="en-US">
                <a:solidFill>
                  <a:schemeClr val="tx1"/>
                </a:solidFill>
                <a:latin typeface="Meiryo UI" panose="020B0604030504040204" pitchFamily="34" charset="-128"/>
                <a:ea typeface="Meiryo UI" panose="020B0604030504040204" pitchFamily="34" charset="-128"/>
              </a:rPr>
              <a:t>の略です。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クライアントからサーバーへ、あるいはサーバーからクライアントに簡単にファイルをコピーすることができます。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例えば、ウェブページを作成する時に、</a:t>
            </a:r>
            <a:r>
              <a:rPr lang="en-US" altLang="ja-JP" dirty="0">
                <a:solidFill>
                  <a:schemeClr val="tx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ファイルをウェブサーバーにアップロードする際に使用されます。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クライアントソフトウェアの</a:t>
            </a:r>
            <a:r>
              <a:rPr lang="en-US" dirty="0">
                <a:solidFill>
                  <a:schemeClr val="tx1"/>
                </a:solidFill>
                <a:latin typeface="Meiryo UI" panose="020B0604030504040204" pitchFamily="34" charset="-128"/>
                <a:ea typeface="Meiryo UI" panose="020B0604030504040204" pitchFamily="34" charset="-128"/>
              </a:rPr>
              <a:t>FileZilla</a:t>
            </a:r>
            <a:r>
              <a:rPr lang="ja-JP" altLang="en-US">
                <a:solidFill>
                  <a:schemeClr val="tx1"/>
                </a:solidFill>
                <a:latin typeface="Meiryo UI" panose="020B0604030504040204" pitchFamily="34" charset="-128"/>
                <a:ea typeface="Meiryo UI" panose="020B0604030504040204" pitchFamily="34" charset="-128"/>
              </a:rPr>
              <a:t>を使用して</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サーバーに接続する方法を説明します。</a:t>
            </a:r>
          </a:p>
          <a:p>
            <a:pPr>
              <a:spcAft>
                <a:spcPts val="600"/>
              </a:spcAft>
            </a:pPr>
            <a:r>
              <a:rPr lang="ja-JP" altLang="en-US">
                <a:solidFill>
                  <a:schemeClr val="tx1"/>
                </a:solidFill>
                <a:latin typeface="Meiryo UI" panose="020B0604030504040204" pitchFamily="34" charset="-128"/>
                <a:ea typeface="Meiryo UI" panose="020B0604030504040204" pitchFamily="34" charset="-128"/>
              </a:rPr>
              <a:t>クライアント側でリモートサーバー（例</a:t>
            </a:r>
            <a:r>
              <a:rPr lang="en-US" altLang="ja-JP" dirty="0">
                <a:solidFill>
                  <a:schemeClr val="tx1"/>
                </a:solidFill>
                <a:latin typeface="Meiryo UI" panose="020B0604030504040204" pitchFamily="34" charset="-128"/>
                <a:ea typeface="Meiryo UI" panose="020B0604030504040204" pitchFamily="34" charset="-128"/>
              </a:rPr>
              <a:t>: </a:t>
            </a:r>
            <a:r>
              <a:rPr lang="en-US" dirty="0" err="1">
                <a:solidFill>
                  <a:schemeClr val="tx1"/>
                </a:solidFill>
                <a:latin typeface="Meiryo UI" panose="020B0604030504040204" pitchFamily="34" charset="-128"/>
                <a:ea typeface="Meiryo UI" panose="020B0604030504040204" pitchFamily="34" charset="-128"/>
              </a:rPr>
              <a:t>ftp.cdc.gov</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からファイルをローカルデスクトップにドラッグ＆ドロップで転送できます。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endParaRPr lang="en-US" dirty="0">
              <a:solidFill>
                <a:schemeClr val="tx1"/>
              </a:solidFill>
              <a:latin typeface="Meiryo UI" panose="020B0604030504040204" pitchFamily="34" charset="-128"/>
              <a:ea typeface="Meiryo UI" panose="020B0604030504040204" pitchFamily="34" charset="-128"/>
            </a:endParaRPr>
          </a:p>
          <a:p>
            <a:pPr>
              <a:spcAft>
                <a:spcPts val="600"/>
              </a:spcAft>
            </a:pPr>
            <a:r>
              <a:rPr lang="en-US" dirty="0" err="1">
                <a:solidFill>
                  <a:schemeClr val="tx1"/>
                </a:solidFill>
                <a:latin typeface="Meiryo UI" panose="020B0604030504040204" pitchFamily="34" charset="-128"/>
                <a:ea typeface="Meiryo UI" panose="020B0604030504040204" pitchFamily="34" charset="-128"/>
              </a:rPr>
              <a:t>デモ</a:t>
            </a:r>
            <a:r>
              <a:rPr lang="en-US" dirty="0">
                <a:solidFill>
                  <a:schemeClr val="tx1"/>
                </a:solidFill>
                <a:latin typeface="Meiryo UI" panose="020B0604030504040204" pitchFamily="34" charset="-128"/>
                <a:ea typeface="Meiryo UI" panose="020B0604030504040204" pitchFamily="34" charset="-128"/>
              </a:rPr>
              <a:t> </a:t>
            </a:r>
          </a:p>
        </p:txBody>
      </p:sp>
      <p:sp>
        <p:nvSpPr>
          <p:cNvPr id="3" name="Footer Placeholder 1">
            <a:extLst>
              <a:ext uri="{FF2B5EF4-FFF2-40B4-BE49-F238E27FC236}">
                <a16:creationId xmlns:a16="http://schemas.microsoft.com/office/drawing/2014/main" id="{C69A7917-F604-8645-D8E4-43DB612845C9}"/>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36</a:t>
            </a:fld>
            <a:endParaRPr lang="en-US" dirty="0"/>
          </a:p>
        </p:txBody>
      </p:sp>
    </p:spTree>
    <p:extLst>
      <p:ext uri="{BB962C8B-B14F-4D97-AF65-F5344CB8AC3E}">
        <p14:creationId xmlns:p14="http://schemas.microsoft.com/office/powerpoint/2010/main" val="19161599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70">
          <a:extLst>
            <a:ext uri="{FF2B5EF4-FFF2-40B4-BE49-F238E27FC236}">
              <a16:creationId xmlns:a16="http://schemas.microsoft.com/office/drawing/2014/main" id="{C5F5FA96-9A3A-CA31-E357-3690AD989B9E}"/>
            </a:ext>
          </a:extLst>
        </p:cNvPr>
        <p:cNvGrpSpPr/>
        <p:nvPr/>
      </p:nvGrpSpPr>
      <p:grpSpPr>
        <a:xfrm>
          <a:off x="0" y="0"/>
          <a:ext cx="0" cy="0"/>
          <a:chOff x="0" y="0"/>
          <a:chExt cx="0" cy="0"/>
        </a:xfrm>
      </p:grpSpPr>
      <p:grpSp>
        <p:nvGrpSpPr>
          <p:cNvPr id="1473" name="Google Shape;1473;p58">
            <a:extLst>
              <a:ext uri="{FF2B5EF4-FFF2-40B4-BE49-F238E27FC236}">
                <a16:creationId xmlns:a16="http://schemas.microsoft.com/office/drawing/2014/main" id="{2BE2EF27-C431-9268-F9B6-14406A66463E}"/>
              </a:ext>
            </a:extLst>
          </p:cNvPr>
          <p:cNvGrpSpPr/>
          <p:nvPr/>
        </p:nvGrpSpPr>
        <p:grpSpPr>
          <a:xfrm>
            <a:off x="6293268" y="1146387"/>
            <a:ext cx="2850726" cy="2850726"/>
            <a:chOff x="1435250" y="482750"/>
            <a:chExt cx="4729925" cy="4729925"/>
          </a:xfrm>
        </p:grpSpPr>
        <p:sp>
          <p:nvSpPr>
            <p:cNvPr id="1474" name="Google Shape;1474;p58">
              <a:extLst>
                <a:ext uri="{FF2B5EF4-FFF2-40B4-BE49-F238E27FC236}">
                  <a16:creationId xmlns:a16="http://schemas.microsoft.com/office/drawing/2014/main" id="{725C2589-3030-82D1-BB6F-E0821DC82300}"/>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a:extLst>
                <a:ext uri="{FF2B5EF4-FFF2-40B4-BE49-F238E27FC236}">
                  <a16:creationId xmlns:a16="http://schemas.microsoft.com/office/drawing/2014/main" id="{F9F38825-FDD8-4C8A-26D3-994BEC93B067}"/>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a:extLst>
                <a:ext uri="{FF2B5EF4-FFF2-40B4-BE49-F238E27FC236}">
                  <a16:creationId xmlns:a16="http://schemas.microsoft.com/office/drawing/2014/main" id="{8BB841A9-9177-81E2-7EA5-48038563FE4A}"/>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a:extLst>
                <a:ext uri="{FF2B5EF4-FFF2-40B4-BE49-F238E27FC236}">
                  <a16:creationId xmlns:a16="http://schemas.microsoft.com/office/drawing/2014/main" id="{92C15128-9FAC-1F90-DF8E-E77E6B37D289}"/>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a:extLst>
                <a:ext uri="{FF2B5EF4-FFF2-40B4-BE49-F238E27FC236}">
                  <a16:creationId xmlns:a16="http://schemas.microsoft.com/office/drawing/2014/main" id="{D16CC785-C3B2-2129-E9E4-B91FD4861FF2}"/>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a:extLst>
                <a:ext uri="{FF2B5EF4-FFF2-40B4-BE49-F238E27FC236}">
                  <a16:creationId xmlns:a16="http://schemas.microsoft.com/office/drawing/2014/main" id="{C7E61475-7294-0DE6-D78E-612E91166FC3}"/>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a:extLst>
                <a:ext uri="{FF2B5EF4-FFF2-40B4-BE49-F238E27FC236}">
                  <a16:creationId xmlns:a16="http://schemas.microsoft.com/office/drawing/2014/main" id="{3A074345-7EC1-E739-2A2F-4307A3AE8817}"/>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a:extLst>
                <a:ext uri="{FF2B5EF4-FFF2-40B4-BE49-F238E27FC236}">
                  <a16:creationId xmlns:a16="http://schemas.microsoft.com/office/drawing/2014/main" id="{36B12311-3DEB-8561-82B5-CBB30110FEEE}"/>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a:extLst>
                <a:ext uri="{FF2B5EF4-FFF2-40B4-BE49-F238E27FC236}">
                  <a16:creationId xmlns:a16="http://schemas.microsoft.com/office/drawing/2014/main" id="{F497830E-E139-BA6C-4A04-3F6E31B9A0AD}"/>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a:extLst>
                <a:ext uri="{FF2B5EF4-FFF2-40B4-BE49-F238E27FC236}">
                  <a16:creationId xmlns:a16="http://schemas.microsoft.com/office/drawing/2014/main" id="{D92B2544-45F6-763D-59AE-68FC60540898}"/>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a:extLst>
                <a:ext uri="{FF2B5EF4-FFF2-40B4-BE49-F238E27FC236}">
                  <a16:creationId xmlns:a16="http://schemas.microsoft.com/office/drawing/2014/main" id="{03AF622A-315A-7897-B21E-144B1A1C7BDC}"/>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a:extLst>
                <a:ext uri="{FF2B5EF4-FFF2-40B4-BE49-F238E27FC236}">
                  <a16:creationId xmlns:a16="http://schemas.microsoft.com/office/drawing/2014/main" id="{ACC9BF99-29A7-8657-C021-F0AB57140B97}"/>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a:extLst>
                <a:ext uri="{FF2B5EF4-FFF2-40B4-BE49-F238E27FC236}">
                  <a16:creationId xmlns:a16="http://schemas.microsoft.com/office/drawing/2014/main" id="{33556BAD-B63F-0912-E6B4-FB187F8074AE}"/>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a:extLst>
                <a:ext uri="{FF2B5EF4-FFF2-40B4-BE49-F238E27FC236}">
                  <a16:creationId xmlns:a16="http://schemas.microsoft.com/office/drawing/2014/main" id="{6700310A-E632-AD39-A250-7E03685A0B50}"/>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a:extLst>
                <a:ext uri="{FF2B5EF4-FFF2-40B4-BE49-F238E27FC236}">
                  <a16:creationId xmlns:a16="http://schemas.microsoft.com/office/drawing/2014/main" id="{445B9972-F12C-EF2A-76F1-62385AB1D08C}"/>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a:extLst>
                <a:ext uri="{FF2B5EF4-FFF2-40B4-BE49-F238E27FC236}">
                  <a16:creationId xmlns:a16="http://schemas.microsoft.com/office/drawing/2014/main" id="{EA271CB6-8753-3860-06BD-05ACE838B312}"/>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a:extLst>
                <a:ext uri="{FF2B5EF4-FFF2-40B4-BE49-F238E27FC236}">
                  <a16:creationId xmlns:a16="http://schemas.microsoft.com/office/drawing/2014/main" id="{839EEBD9-B2B4-650E-C4E2-F271CDDA689F}"/>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a:extLst>
                <a:ext uri="{FF2B5EF4-FFF2-40B4-BE49-F238E27FC236}">
                  <a16:creationId xmlns:a16="http://schemas.microsoft.com/office/drawing/2014/main" id="{7AB65E6F-14A8-92B9-B140-CCD9F234681B}"/>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a:extLst>
                <a:ext uri="{FF2B5EF4-FFF2-40B4-BE49-F238E27FC236}">
                  <a16:creationId xmlns:a16="http://schemas.microsoft.com/office/drawing/2014/main" id="{77681D96-0F79-1CBC-2CA1-F4400A61EF75}"/>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a:extLst>
                <a:ext uri="{FF2B5EF4-FFF2-40B4-BE49-F238E27FC236}">
                  <a16:creationId xmlns:a16="http://schemas.microsoft.com/office/drawing/2014/main" id="{2F9A50E3-6877-22B7-0784-466CBB234BBE}"/>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a:extLst>
                <a:ext uri="{FF2B5EF4-FFF2-40B4-BE49-F238E27FC236}">
                  <a16:creationId xmlns:a16="http://schemas.microsoft.com/office/drawing/2014/main" id="{71A987E1-05E9-8D64-1E6D-98D16DF34E1D}"/>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a:extLst>
                <a:ext uri="{FF2B5EF4-FFF2-40B4-BE49-F238E27FC236}">
                  <a16:creationId xmlns:a16="http://schemas.microsoft.com/office/drawing/2014/main" id="{689F8236-61D7-E402-E610-83F864B3A874}"/>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a:extLst>
                <a:ext uri="{FF2B5EF4-FFF2-40B4-BE49-F238E27FC236}">
                  <a16:creationId xmlns:a16="http://schemas.microsoft.com/office/drawing/2014/main" id="{F4395A85-11E3-3362-9311-6F8996C13B74}"/>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a:extLst>
                <a:ext uri="{FF2B5EF4-FFF2-40B4-BE49-F238E27FC236}">
                  <a16:creationId xmlns:a16="http://schemas.microsoft.com/office/drawing/2014/main" id="{BA5F76CA-C448-F8DD-2E49-86AA75D2EDE8}"/>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a:extLst>
                <a:ext uri="{FF2B5EF4-FFF2-40B4-BE49-F238E27FC236}">
                  <a16:creationId xmlns:a16="http://schemas.microsoft.com/office/drawing/2014/main" id="{0DB3C037-48F9-F22C-BF59-4ABDB801C1BB}"/>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a:extLst>
                <a:ext uri="{FF2B5EF4-FFF2-40B4-BE49-F238E27FC236}">
                  <a16:creationId xmlns:a16="http://schemas.microsoft.com/office/drawing/2014/main" id="{E3FC0BBD-01B4-66C8-BC4B-3ED7B6B66F2B}"/>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a:extLst>
                <a:ext uri="{FF2B5EF4-FFF2-40B4-BE49-F238E27FC236}">
                  <a16:creationId xmlns:a16="http://schemas.microsoft.com/office/drawing/2014/main" id="{06AD8E15-0515-D506-0EC7-F314E7038976}"/>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a:extLst>
                <a:ext uri="{FF2B5EF4-FFF2-40B4-BE49-F238E27FC236}">
                  <a16:creationId xmlns:a16="http://schemas.microsoft.com/office/drawing/2014/main" id="{F04E4BE6-3EB6-FC91-0B43-B925C692B8E6}"/>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a:extLst>
                <a:ext uri="{FF2B5EF4-FFF2-40B4-BE49-F238E27FC236}">
                  <a16:creationId xmlns:a16="http://schemas.microsoft.com/office/drawing/2014/main" id="{D8F3D967-B499-D5DA-BDB8-A158DF026B06}"/>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a:extLst>
                <a:ext uri="{FF2B5EF4-FFF2-40B4-BE49-F238E27FC236}">
                  <a16:creationId xmlns:a16="http://schemas.microsoft.com/office/drawing/2014/main" id="{E20194EE-FFF1-0F05-1381-9F33A36818D1}"/>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a:extLst>
                <a:ext uri="{FF2B5EF4-FFF2-40B4-BE49-F238E27FC236}">
                  <a16:creationId xmlns:a16="http://schemas.microsoft.com/office/drawing/2014/main" id="{663CA85B-0443-BCEF-6551-1B4709312725}"/>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a:extLst>
              <a:ext uri="{FF2B5EF4-FFF2-40B4-BE49-F238E27FC236}">
                <a16:creationId xmlns:a16="http://schemas.microsoft.com/office/drawing/2014/main" id="{936BC5E3-9319-0FC6-5427-FD7F3DA01A21}"/>
              </a:ext>
            </a:extLst>
          </p:cNvPr>
          <p:cNvGrpSpPr/>
          <p:nvPr/>
        </p:nvGrpSpPr>
        <p:grpSpPr>
          <a:xfrm>
            <a:off x="2598300" y="1013625"/>
            <a:ext cx="95400" cy="3116250"/>
            <a:chOff x="4524300" y="1013625"/>
            <a:chExt cx="95400" cy="3116250"/>
          </a:xfrm>
        </p:grpSpPr>
        <p:sp>
          <p:nvSpPr>
            <p:cNvPr id="1506" name="Google Shape;1506;p58">
              <a:extLst>
                <a:ext uri="{FF2B5EF4-FFF2-40B4-BE49-F238E27FC236}">
                  <a16:creationId xmlns:a16="http://schemas.microsoft.com/office/drawing/2014/main" id="{56D8F75C-5930-9643-900E-34292F1AE8E5}"/>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a:extLst>
                <a:ext uri="{FF2B5EF4-FFF2-40B4-BE49-F238E27FC236}">
                  <a16:creationId xmlns:a16="http://schemas.microsoft.com/office/drawing/2014/main" id="{12BF4197-89D2-338F-C8A5-F238AAAD570B}"/>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a:extLst>
                <a:ext uri="{FF2B5EF4-FFF2-40B4-BE49-F238E27FC236}">
                  <a16:creationId xmlns:a16="http://schemas.microsoft.com/office/drawing/2014/main" id="{771E7535-CF74-949B-D2F4-DD14C0B2BFDE}"/>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a:extLst>
                <a:ext uri="{FF2B5EF4-FFF2-40B4-BE49-F238E27FC236}">
                  <a16:creationId xmlns:a16="http://schemas.microsoft.com/office/drawing/2014/main" id="{0E855BC1-43E2-1B87-DC1C-56F60DB3C73C}"/>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a:extLst>
                <a:ext uri="{FF2B5EF4-FFF2-40B4-BE49-F238E27FC236}">
                  <a16:creationId xmlns:a16="http://schemas.microsoft.com/office/drawing/2014/main" id="{D6AA9953-2662-5BFC-C149-3380A55C906C}"/>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a:extLst>
                <a:ext uri="{FF2B5EF4-FFF2-40B4-BE49-F238E27FC236}">
                  <a16:creationId xmlns:a16="http://schemas.microsoft.com/office/drawing/2014/main" id="{452DB886-8B51-16BB-701F-9B8DD8C03A85}"/>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6EEB6172-7389-5B7B-2952-04E989D0B536}"/>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7EA1DD4C-BEEA-7AD1-3717-4BD4539802A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37</a:t>
            </a:fld>
            <a:endParaRPr lang="en-US" dirty="0"/>
          </a:p>
        </p:txBody>
      </p:sp>
    </p:spTree>
    <p:extLst>
      <p:ext uri="{BB962C8B-B14F-4D97-AF65-F5344CB8AC3E}">
        <p14:creationId xmlns:p14="http://schemas.microsoft.com/office/powerpoint/2010/main" val="35928199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FF524B6-C68D-77D8-15AB-EB901EBE998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4EF4693-4FC3-4D89-99F9-0DD218616AF1}"/>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7B0323DB-A7C5-6C73-7868-E3CFD7920165}"/>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16.5.3 Packet Tracer - Use FTP Services</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6C027315-4C2C-9640-E1CB-8C58BE64A557}"/>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6A2ACB57-7337-1651-3A43-CB9F7A2819AA}"/>
              </a:ext>
            </a:extLst>
          </p:cNvPr>
          <p:cNvSpPr txBox="1"/>
          <p:nvPr/>
        </p:nvSpPr>
        <p:spPr>
          <a:xfrm>
            <a:off x="720725" y="1780674"/>
            <a:ext cx="7422248" cy="1169551"/>
          </a:xfrm>
          <a:prstGeom prst="rect">
            <a:avLst/>
          </a:prstGeom>
          <a:noFill/>
        </p:spPr>
        <p:txBody>
          <a:bodyPr wrap="square" rtlCol="0">
            <a:spAutoFit/>
          </a:bodyPr>
          <a:lstStyle/>
          <a:p>
            <a:r>
              <a:rPr lang="en-US" dirty="0">
                <a:solidFill>
                  <a:schemeClr val="accent1"/>
                </a:solidFill>
                <a:latin typeface="+mn-lt"/>
              </a:rPr>
              <a:t>File:16.5.3-packet-tracer---use-ftp-</a:t>
            </a:r>
            <a:r>
              <a:rPr lang="en-US" dirty="0" err="1">
                <a:solidFill>
                  <a:schemeClr val="accent1"/>
                </a:solidFill>
                <a:latin typeface="+mn-lt"/>
              </a:rPr>
              <a:t>services.pka</a:t>
            </a:r>
            <a:endParaRPr lang="en-US" dirty="0">
              <a:solidFill>
                <a:schemeClr val="accent1"/>
              </a:solidFill>
              <a:latin typeface="+mn-lt"/>
            </a:endParaRPr>
          </a:p>
          <a:p>
            <a:endParaRPr lang="en-US" dirty="0">
              <a:solidFill>
                <a:schemeClr val="accent1"/>
              </a:solidFill>
              <a:latin typeface="+mn-lt"/>
            </a:endParaRPr>
          </a:p>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Upload a file to an FTP server</a:t>
            </a:r>
          </a:p>
          <a:p>
            <a:pPr marL="285750" lvl="1" indent="-285750">
              <a:buClr>
                <a:schemeClr val="tx1"/>
              </a:buClr>
              <a:buFont typeface="Arial" panose="020B0604020202020204" pitchFamily="34" charset="0"/>
              <a:buChar char="•"/>
            </a:pPr>
            <a:r>
              <a:rPr lang="en-US" dirty="0">
                <a:solidFill>
                  <a:schemeClr val="tx1"/>
                </a:solidFill>
                <a:latin typeface="+mn-lt"/>
              </a:rPr>
              <a:t>Download a file from an FTP server.</a:t>
            </a:r>
          </a:p>
        </p:txBody>
      </p:sp>
      <p:sp>
        <p:nvSpPr>
          <p:cNvPr id="5" name="Footer Placeholder 1">
            <a:extLst>
              <a:ext uri="{FF2B5EF4-FFF2-40B4-BE49-F238E27FC236}">
                <a16:creationId xmlns:a16="http://schemas.microsoft.com/office/drawing/2014/main" id="{63D6F900-4374-745E-18BE-510ACA505CC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38</a:t>
            </a:fld>
            <a:endParaRPr lang="en-US" dirty="0"/>
          </a:p>
        </p:txBody>
      </p:sp>
    </p:spTree>
    <p:extLst>
      <p:ext uri="{BB962C8B-B14F-4D97-AF65-F5344CB8AC3E}">
        <p14:creationId xmlns:p14="http://schemas.microsoft.com/office/powerpoint/2010/main" val="36445278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90B5F30-D7B8-10FE-0645-7F384122F7B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D6F5FE8-E9CE-2C7C-F363-C04E03A3233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533935F8-068D-8C2C-62E7-04488FF06753}"/>
              </a:ext>
            </a:extLst>
          </p:cNvPr>
          <p:cNvSpPr txBox="1"/>
          <p:nvPr/>
        </p:nvSpPr>
        <p:spPr>
          <a:xfrm>
            <a:off x="720725" y="999107"/>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16.5.3 Packet Tracer - Use FTP Services</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50286694-DDAA-61EB-A621-8B24E6061206}"/>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15FE1C75-64C2-AD5E-A9A5-16C44944D079}"/>
              </a:ext>
            </a:extLst>
          </p:cNvPr>
          <p:cNvSpPr txBox="1"/>
          <p:nvPr/>
        </p:nvSpPr>
        <p:spPr>
          <a:xfrm>
            <a:off x="720725" y="1371879"/>
            <a:ext cx="7422248" cy="4047262"/>
          </a:xfrm>
          <a:prstGeom prst="rect">
            <a:avLst/>
          </a:prstGeom>
          <a:noFill/>
        </p:spPr>
        <p:txBody>
          <a:bodyPr wrap="square" rtlCol="0">
            <a:spAutoFit/>
          </a:bodyPr>
          <a:lstStyle/>
          <a:p>
            <a:pPr>
              <a:spcAft>
                <a:spcPts val="600"/>
              </a:spcAft>
            </a:pPr>
            <a:r>
              <a:rPr lang="en-US" altLang="ja-JP" sz="1200" dirty="0">
                <a:solidFill>
                  <a:schemeClr val="accent1"/>
                </a:solidFill>
                <a:latin typeface="+mn-lt"/>
              </a:rPr>
              <a:t>File: </a:t>
            </a:r>
            <a:r>
              <a:rPr lang="en-US" sz="1200" dirty="0">
                <a:solidFill>
                  <a:schemeClr val="accent1"/>
                </a:solidFill>
                <a:latin typeface="+mn-lt"/>
              </a:rPr>
              <a:t>File:16.5.3-packet-tracer---use-ftp-</a:t>
            </a:r>
            <a:r>
              <a:rPr lang="en-US" sz="1200" dirty="0" err="1">
                <a:solidFill>
                  <a:schemeClr val="accent1"/>
                </a:solidFill>
                <a:latin typeface="+mn-lt"/>
              </a:rPr>
              <a:t>services.pka</a:t>
            </a:r>
            <a:endParaRPr lang="en-US" sz="1200" dirty="0">
              <a:solidFill>
                <a:schemeClr val="accent1"/>
              </a:solidFill>
              <a:latin typeface="+mn-lt"/>
            </a:endParaRPr>
          </a:p>
          <a:p>
            <a:pPr>
              <a:spcAft>
                <a:spcPts val="600"/>
              </a:spcAft>
            </a:pPr>
            <a:r>
              <a:rPr lang="ja-JP" altLang="en-US" sz="1200">
                <a:solidFill>
                  <a:schemeClr val="accent1"/>
                </a:solidFill>
                <a:latin typeface="+mn-lt"/>
              </a:rPr>
              <a:t>目的：</a:t>
            </a:r>
          </a:p>
          <a:p>
            <a:pPr marL="285750" indent="-285750">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ファイルを</a:t>
            </a: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サーバーにアップロードする。</a:t>
            </a:r>
          </a:p>
          <a:p>
            <a:pPr marL="285750" indent="-285750">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ファイルを</a:t>
            </a: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サーバーからダウンロードする。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a:spcAft>
                <a:spcPts val="600"/>
              </a:spcAft>
              <a:buClr>
                <a:schemeClr val="tx1"/>
              </a:buClr>
            </a:pPr>
            <a:r>
              <a:rPr lang="ja-JP" altLang="en-US" sz="1200">
                <a:solidFill>
                  <a:schemeClr val="accent1"/>
                </a:solidFill>
                <a:latin typeface="Meiryo UI" panose="020B0604030504040204" pitchFamily="34" charset="-128"/>
                <a:ea typeface="Meiryo UI" panose="020B0604030504040204" pitchFamily="34" charset="-128"/>
              </a:rPr>
              <a:t>手順：</a:t>
            </a:r>
            <a:endParaRPr lang="en-US" altLang="ja-JP" sz="1200" dirty="0">
              <a:solidFill>
                <a:schemeClr val="accent1"/>
              </a:solidFill>
              <a:latin typeface="Meiryo UI" panose="020B0604030504040204" pitchFamily="34" charset="-128"/>
              <a:ea typeface="Meiryo UI" panose="020B0604030504040204" pitchFamily="34" charset="-128"/>
            </a:endParaRPr>
          </a:p>
          <a:p>
            <a:pPr marL="342900" lvl="1"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ファイルを</a:t>
            </a: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サーバーにアップロードする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2" indent="-22860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PC</a:t>
            </a:r>
            <a:r>
              <a:rPr lang="ja-JP" altLang="en-US" sz="1200">
                <a:solidFill>
                  <a:schemeClr val="tx1"/>
                </a:solidFill>
                <a:latin typeface="Meiryo UI" panose="020B0604030504040204" pitchFamily="34" charset="-128"/>
                <a:ea typeface="Meiryo UI" panose="020B0604030504040204" pitchFamily="34" charset="-128"/>
              </a:rPr>
              <a:t>上の</a:t>
            </a:r>
            <a:r>
              <a:rPr lang="en-US" altLang="ja-JP" sz="1200" dirty="0">
                <a:solidFill>
                  <a:schemeClr val="tx1"/>
                </a:solidFill>
                <a:latin typeface="Meiryo UI" panose="020B0604030504040204" pitchFamily="34" charset="-128"/>
                <a:ea typeface="Meiryo UI" panose="020B0604030504040204" pitchFamily="34" charset="-128"/>
              </a:rPr>
              <a:t>C:\</a:t>
            </a:r>
            <a:r>
              <a:rPr lang="ja-JP" altLang="en-US" sz="1200">
                <a:solidFill>
                  <a:schemeClr val="tx1"/>
                </a:solidFill>
                <a:latin typeface="Meiryo UI" panose="020B0604030504040204" pitchFamily="34" charset="-128"/>
                <a:ea typeface="Meiryo UI" panose="020B0604030504040204" pitchFamily="34" charset="-128"/>
              </a:rPr>
              <a:t>に</a:t>
            </a:r>
            <a:r>
              <a:rPr lang="en-US" altLang="ja-JP" sz="1200" dirty="0" err="1">
                <a:solidFill>
                  <a:schemeClr val="tx1"/>
                </a:solidFill>
                <a:latin typeface="Meiryo UI" panose="020B0604030504040204" pitchFamily="34" charset="-128"/>
                <a:ea typeface="Meiryo UI" panose="020B0604030504040204" pitchFamily="34" charset="-128"/>
              </a:rPr>
              <a:t>sampleFile.txt</a:t>
            </a:r>
            <a:r>
              <a:rPr lang="ja-JP" altLang="en-US" sz="1200">
                <a:solidFill>
                  <a:schemeClr val="tx1"/>
                </a:solidFill>
                <a:latin typeface="Meiryo UI" panose="020B0604030504040204" pitchFamily="34" charset="-128"/>
                <a:ea typeface="Meiryo UI" panose="020B0604030504040204" pitchFamily="34" charset="-128"/>
              </a:rPr>
              <a:t>が存在することを確認</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2" indent="-22860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サーバーに接続する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3">
              <a:spcAft>
                <a:spcPts val="600"/>
              </a:spcAft>
              <a:buClr>
                <a:schemeClr val="tx1"/>
              </a:buClr>
            </a:pPr>
            <a:r>
              <a:rPr lang="en-US" altLang="ja-JP" sz="1200" dirty="0">
                <a:solidFill>
                  <a:schemeClr val="tx1"/>
                </a:solidFill>
                <a:latin typeface="Meiryo UI" panose="020B0604030504040204" pitchFamily="34" charset="-128"/>
                <a:ea typeface="Meiryo UI" panose="020B0604030504040204" pitchFamily="34" charset="-128"/>
              </a:rPr>
              <a:t>C:\&gt; </a:t>
            </a:r>
            <a:r>
              <a:rPr lang="en-US" altLang="ja-JP" sz="1200" dirty="0">
                <a:solidFill>
                  <a:schemeClr val="tx1"/>
                </a:solidFill>
                <a:latin typeface="Meiryo UI" panose="020B0604030504040204" pitchFamily="34" charset="-128"/>
                <a:ea typeface="Meiryo UI" panose="020B0604030504040204" pitchFamily="34" charset="-128"/>
                <a:hlinkClick r:id="rId4" invalidUrl="ftp://ftp 209.165.200.226/"/>
              </a:rPr>
              <a:t>ftp 209.165.200.226</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2" indent="-228600">
              <a:spcAft>
                <a:spcPts val="600"/>
              </a:spcAft>
              <a:buClr>
                <a:schemeClr val="tx1"/>
              </a:buClr>
              <a:buFont typeface="+mj-lt"/>
              <a:buAutoNum type="arabicParenR"/>
            </a:pPr>
            <a:r>
              <a:rPr lang="ja-JP" altLang="en-US" sz="1200">
                <a:solidFill>
                  <a:schemeClr val="tx1"/>
                </a:solidFill>
                <a:latin typeface="Meiryo UI" panose="020B0604030504040204" pitchFamily="34" charset="-128"/>
                <a:ea typeface="Meiryo UI" panose="020B0604030504040204" pitchFamily="34" charset="-128"/>
              </a:rPr>
              <a:t>ファイルを</a:t>
            </a: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サーバーにアップロードする。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3">
              <a:spcAft>
                <a:spcPts val="600"/>
              </a:spcAft>
              <a:buClr>
                <a:schemeClr val="tx1"/>
              </a:buClr>
            </a:pPr>
            <a:r>
              <a:rPr lang="en-US" altLang="ja-JP" sz="1200" dirty="0">
                <a:solidFill>
                  <a:schemeClr val="accent1"/>
                </a:solidFill>
                <a:latin typeface="Meiryo UI" panose="020B0604030504040204" pitchFamily="34" charset="-128"/>
                <a:ea typeface="Meiryo UI" panose="020B0604030504040204" pitchFamily="34" charset="-128"/>
              </a:rPr>
              <a:t>put </a:t>
            </a:r>
            <a:r>
              <a:rPr lang="en-US" altLang="ja-JP" sz="1200" dirty="0" err="1">
                <a:solidFill>
                  <a:schemeClr val="accent1"/>
                </a:solidFill>
                <a:latin typeface="Meiryo UI" panose="020B0604030504040204" pitchFamily="34" charset="-128"/>
                <a:ea typeface="Meiryo UI" panose="020B0604030504040204" pitchFamily="34" charset="-128"/>
              </a:rPr>
              <a:t>sampleFile.txt</a:t>
            </a:r>
            <a:endParaRPr lang="en-US" altLang="ja-JP" sz="1200" dirty="0">
              <a:solidFill>
                <a:schemeClr val="accent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mj-lt"/>
              <a:buAutoNum type="arabicPeriod" startAt="2"/>
            </a:pP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サーバーからファイルをダウンロードする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indent="-28575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サーバー上でファイル名を変更する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indent="-28575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サーバーからファイルをダウンロードする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600"/>
              </a:spcAft>
              <a:buClr>
                <a:schemeClr val="tx1"/>
              </a:buClr>
            </a:pPr>
            <a:r>
              <a:rPr lang="en-US" altLang="ja-JP" sz="1200" dirty="0">
                <a:solidFill>
                  <a:schemeClr val="accent1"/>
                </a:solidFill>
                <a:latin typeface="Meiryo UI" panose="020B0604030504040204" pitchFamily="34" charset="-128"/>
                <a:ea typeface="Meiryo UI" panose="020B0604030504040204" pitchFamily="34" charset="-128"/>
              </a:rPr>
              <a:t>get </a:t>
            </a:r>
            <a:r>
              <a:rPr lang="en-US" altLang="ja-JP" sz="1200" dirty="0" err="1">
                <a:solidFill>
                  <a:schemeClr val="accent1"/>
                </a:solidFill>
                <a:latin typeface="Meiryo UI" panose="020B0604030504040204" pitchFamily="34" charset="-128"/>
                <a:ea typeface="Meiryo UI" panose="020B0604030504040204" pitchFamily="34" charset="-128"/>
              </a:rPr>
              <a:t>sampleFile_FTP.txt</a:t>
            </a:r>
            <a:endParaRPr lang="en-US" altLang="ja-JP" sz="1200" dirty="0">
              <a:solidFill>
                <a:schemeClr val="accent1"/>
              </a:solidFill>
              <a:latin typeface="Meiryo UI" panose="020B0604030504040204" pitchFamily="34" charset="-128"/>
              <a:ea typeface="Meiryo UI" panose="020B0604030504040204" pitchFamily="34" charset="-128"/>
            </a:endParaRPr>
          </a:p>
          <a:p>
            <a:pPr marL="360000" lvl="1" indent="-285750">
              <a:spcAft>
                <a:spcPts val="600"/>
              </a:spcAft>
              <a:buClr>
                <a:schemeClr val="tx1"/>
              </a:buClr>
              <a:buFont typeface="+mj-lt"/>
              <a:buAutoNum type="arabicParenR" startAt="3"/>
            </a:pP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サーバーからファイルを削除する</a:t>
            </a:r>
            <a:endParaRPr lang="en-US" sz="1200"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DEED9014-115D-BD51-EBB7-D9797ABC2C48}"/>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39</a:t>
            </a:fld>
            <a:endParaRPr lang="en-US" dirty="0"/>
          </a:p>
        </p:txBody>
      </p:sp>
    </p:spTree>
    <p:extLst>
      <p:ext uri="{BB962C8B-B14F-4D97-AF65-F5344CB8AC3E}">
        <p14:creationId xmlns:p14="http://schemas.microsoft.com/office/powerpoint/2010/main" val="3854170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1. About Today’s Class</a:t>
            </a:r>
            <a:br>
              <a:rPr lang="en-US" dirty="0"/>
            </a:br>
            <a:br>
              <a:rPr lang="en-US" dirty="0"/>
            </a:br>
            <a:endParaRPr lang="en-US" dirty="0"/>
          </a:p>
        </p:txBody>
      </p:sp>
      <p:sp>
        <p:nvSpPr>
          <p:cNvPr id="4" name="TextBox 3">
            <a:extLst>
              <a:ext uri="{FF2B5EF4-FFF2-40B4-BE49-F238E27FC236}">
                <a16:creationId xmlns:a16="http://schemas.microsoft.com/office/drawing/2014/main" id="{9FAE00C8-5E4C-0887-CE8F-B0EA6976A1D0}"/>
              </a:ext>
            </a:extLst>
          </p:cNvPr>
          <p:cNvSpPr txBox="1"/>
          <p:nvPr/>
        </p:nvSpPr>
        <p:spPr>
          <a:xfrm>
            <a:off x="720725" y="1112700"/>
            <a:ext cx="7782144" cy="3754874"/>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rPr>
              <a:t>Module 16: Application Layer Services </a:t>
            </a:r>
          </a:p>
          <a:p>
            <a:pPr algn="l" fontAlgn="ctr">
              <a:spcAft>
                <a:spcPts val="600"/>
              </a:spcAft>
              <a:buClr>
                <a:schemeClr val="tx1"/>
              </a:buClr>
            </a:pPr>
            <a:r>
              <a:rPr lang="en-US" sz="1600" i="0" dirty="0">
                <a:solidFill>
                  <a:schemeClr val="tx1"/>
                </a:solidFill>
                <a:effectLst/>
                <a:latin typeface="+mn-lt"/>
              </a:rPr>
              <a:t>16.0. Introduction</a:t>
            </a:r>
          </a:p>
          <a:p>
            <a:pPr algn="l" fontAlgn="ctr">
              <a:spcAft>
                <a:spcPts val="600"/>
              </a:spcAft>
              <a:buClr>
                <a:schemeClr val="tx1"/>
              </a:buClr>
            </a:pPr>
            <a:r>
              <a:rPr lang="en-US" sz="1600" i="0" dirty="0">
                <a:solidFill>
                  <a:schemeClr val="tx1"/>
                </a:solidFill>
                <a:effectLst/>
                <a:latin typeface="+mn-lt"/>
              </a:rPr>
              <a:t>16.1. The Client Server Relationship</a:t>
            </a:r>
          </a:p>
          <a:p>
            <a:pPr algn="l" fontAlgn="ctr">
              <a:spcAft>
                <a:spcPts val="600"/>
              </a:spcAft>
              <a:buClr>
                <a:schemeClr val="tx1"/>
              </a:buClr>
            </a:pPr>
            <a:r>
              <a:rPr lang="en-US" sz="1600" i="0" dirty="0">
                <a:solidFill>
                  <a:schemeClr val="tx1"/>
                </a:solidFill>
                <a:effectLst/>
                <a:latin typeface="+mn-lt"/>
              </a:rPr>
              <a:t>16.2. Network Application Services</a:t>
            </a:r>
          </a:p>
          <a:p>
            <a:pPr algn="l" fontAlgn="ctr">
              <a:spcAft>
                <a:spcPts val="600"/>
              </a:spcAft>
              <a:buClr>
                <a:schemeClr val="tx1"/>
              </a:buClr>
            </a:pPr>
            <a:r>
              <a:rPr lang="en-US" sz="1600" i="0" dirty="0">
                <a:solidFill>
                  <a:schemeClr val="tx1"/>
                </a:solidFill>
                <a:effectLst/>
                <a:latin typeface="+mn-lt"/>
              </a:rPr>
              <a:t>16.3. Domain Name System</a:t>
            </a:r>
          </a:p>
          <a:p>
            <a:pPr algn="l" fontAlgn="ctr">
              <a:spcAft>
                <a:spcPts val="600"/>
              </a:spcAft>
              <a:buClr>
                <a:schemeClr val="tx1"/>
              </a:buClr>
            </a:pPr>
            <a:r>
              <a:rPr lang="en-US" sz="1600" i="0" dirty="0">
                <a:solidFill>
                  <a:schemeClr val="tx1"/>
                </a:solidFill>
                <a:effectLst/>
                <a:latin typeface="+mn-lt"/>
              </a:rPr>
              <a:t>16.4. Web Clients and Servers</a:t>
            </a:r>
          </a:p>
          <a:p>
            <a:pPr algn="l" fontAlgn="ctr">
              <a:spcAft>
                <a:spcPts val="600"/>
              </a:spcAft>
              <a:buClr>
                <a:schemeClr val="tx1"/>
              </a:buClr>
            </a:pPr>
            <a:r>
              <a:rPr lang="en-US" sz="1600" i="0" dirty="0">
                <a:solidFill>
                  <a:schemeClr val="tx1"/>
                </a:solidFill>
                <a:effectLst/>
                <a:latin typeface="+mn-lt"/>
              </a:rPr>
              <a:t>16.5. FTP Clients and Servers</a:t>
            </a:r>
          </a:p>
          <a:p>
            <a:pPr algn="l" fontAlgn="ctr">
              <a:spcAft>
                <a:spcPts val="600"/>
              </a:spcAft>
              <a:buClr>
                <a:schemeClr val="tx1"/>
              </a:buClr>
            </a:pPr>
            <a:r>
              <a:rPr lang="en-US" sz="1600" i="0" dirty="0">
                <a:solidFill>
                  <a:schemeClr val="tx1"/>
                </a:solidFill>
                <a:effectLst/>
                <a:latin typeface="+mn-lt"/>
              </a:rPr>
              <a:t>16.6. Virtual Terminals</a:t>
            </a:r>
          </a:p>
          <a:p>
            <a:pPr algn="l" fontAlgn="ctr">
              <a:spcAft>
                <a:spcPts val="600"/>
              </a:spcAft>
              <a:buClr>
                <a:schemeClr val="tx1"/>
              </a:buClr>
            </a:pPr>
            <a:r>
              <a:rPr lang="en-US" sz="1600" i="0" dirty="0">
                <a:solidFill>
                  <a:schemeClr val="tx1"/>
                </a:solidFill>
                <a:effectLst/>
                <a:latin typeface="+mn-lt"/>
              </a:rPr>
              <a:t>16.7. Email and Messaging</a:t>
            </a:r>
          </a:p>
          <a:p>
            <a:pPr algn="l" fontAlgn="ctr">
              <a:spcAft>
                <a:spcPts val="600"/>
              </a:spcAft>
              <a:buClr>
                <a:schemeClr val="tx1"/>
              </a:buClr>
            </a:pPr>
            <a:r>
              <a:rPr lang="en-US" sz="1600" i="0" dirty="0">
                <a:solidFill>
                  <a:schemeClr val="tx1"/>
                </a:solidFill>
                <a:effectLst/>
                <a:latin typeface="+mn-lt"/>
              </a:rPr>
              <a:t>16.8. Application Layer Services Summary</a:t>
            </a:r>
            <a:r>
              <a:rPr lang="en-US" sz="1600" dirty="0">
                <a:solidFill>
                  <a:schemeClr val="tx1"/>
                </a:solidFill>
                <a:latin typeface="+mn-lt"/>
              </a:rPr>
              <a:t>        </a:t>
            </a:r>
          </a:p>
          <a:p>
            <a:pPr algn="l" fontAlgn="ctr">
              <a:spcAft>
                <a:spcPts val="600"/>
              </a:spcAft>
              <a:buClr>
                <a:schemeClr val="tx1"/>
              </a:buClr>
            </a:pPr>
            <a:r>
              <a:rPr lang="en-US" sz="1600" dirty="0">
                <a:solidFill>
                  <a:schemeClr val="tx1"/>
                </a:solidFill>
                <a:latin typeface="+mn-lt"/>
              </a:rPr>
              <a:t>         Check Test 15</a:t>
            </a:r>
            <a:endParaRPr lang="en-US" sz="1600" i="0" dirty="0">
              <a:solidFill>
                <a:schemeClr val="tx1"/>
              </a:solidFill>
              <a:effectLst/>
              <a:latin typeface="+mn-lt"/>
            </a:endParaRPr>
          </a:p>
        </p:txBody>
      </p:sp>
      <p:grpSp>
        <p:nvGrpSpPr>
          <p:cNvPr id="7" name="Group 6">
            <a:extLst>
              <a:ext uri="{FF2B5EF4-FFF2-40B4-BE49-F238E27FC236}">
                <a16:creationId xmlns:a16="http://schemas.microsoft.com/office/drawing/2014/main" id="{CF2C0388-58D9-19CB-DA3F-7628D4E1A8EA}"/>
              </a:ext>
            </a:extLst>
          </p:cNvPr>
          <p:cNvGrpSpPr/>
          <p:nvPr/>
        </p:nvGrpSpPr>
        <p:grpSpPr>
          <a:xfrm>
            <a:off x="881418" y="4492749"/>
            <a:ext cx="324609" cy="374825"/>
            <a:chOff x="815646" y="3236358"/>
            <a:chExt cx="324609" cy="374825"/>
          </a:xfrm>
        </p:grpSpPr>
        <p:sp>
          <p:nvSpPr>
            <p:cNvPr id="3" name="Google Shape;10287;p77">
              <a:extLst>
                <a:ext uri="{FF2B5EF4-FFF2-40B4-BE49-F238E27FC236}">
                  <a16:creationId xmlns:a16="http://schemas.microsoft.com/office/drawing/2014/main" id="{726ABF48-44F6-5BC8-3207-136A8D19D21A}"/>
                </a:ext>
              </a:extLst>
            </p:cNvPr>
            <p:cNvSpPr/>
            <p:nvPr/>
          </p:nvSpPr>
          <p:spPr>
            <a:xfrm>
              <a:off x="867569" y="3390215"/>
              <a:ext cx="229092" cy="174844"/>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sp>
          <p:nvSpPr>
            <p:cNvPr id="5" name="Google Shape;10288;p77">
              <a:extLst>
                <a:ext uri="{FF2B5EF4-FFF2-40B4-BE49-F238E27FC236}">
                  <a16:creationId xmlns:a16="http://schemas.microsoft.com/office/drawing/2014/main" id="{1027ABBA-8076-0530-B212-BEFE2019A6A5}"/>
                </a:ext>
              </a:extLst>
            </p:cNvPr>
            <p:cNvSpPr/>
            <p:nvPr/>
          </p:nvSpPr>
          <p:spPr>
            <a:xfrm>
              <a:off x="815646" y="3236358"/>
              <a:ext cx="324609" cy="374825"/>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grpSp>
      <p:sp>
        <p:nvSpPr>
          <p:cNvPr id="2" name="Google Shape;10055;p76">
            <a:extLst>
              <a:ext uri="{FF2B5EF4-FFF2-40B4-BE49-F238E27FC236}">
                <a16:creationId xmlns:a16="http://schemas.microsoft.com/office/drawing/2014/main" id="{9F4E7200-D38A-7428-6AF7-491DEE2FAB3B}"/>
              </a:ext>
            </a:extLst>
          </p:cNvPr>
          <p:cNvSpPr/>
          <p:nvPr/>
        </p:nvSpPr>
        <p:spPr>
          <a:xfrm>
            <a:off x="286991" y="1960374"/>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10055;p76">
            <a:extLst>
              <a:ext uri="{FF2B5EF4-FFF2-40B4-BE49-F238E27FC236}">
                <a16:creationId xmlns:a16="http://schemas.microsoft.com/office/drawing/2014/main" id="{58D7ABD0-B198-663F-D89A-42E839C1A743}"/>
              </a:ext>
            </a:extLst>
          </p:cNvPr>
          <p:cNvSpPr/>
          <p:nvPr/>
        </p:nvSpPr>
        <p:spPr>
          <a:xfrm>
            <a:off x="300945" y="2954443"/>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 name="Google Shape;10055;p76">
            <a:extLst>
              <a:ext uri="{FF2B5EF4-FFF2-40B4-BE49-F238E27FC236}">
                <a16:creationId xmlns:a16="http://schemas.microsoft.com/office/drawing/2014/main" id="{B0A7707B-6EC7-351B-27ED-E73DF0FACC79}"/>
              </a:ext>
            </a:extLst>
          </p:cNvPr>
          <p:cNvSpPr/>
          <p:nvPr/>
        </p:nvSpPr>
        <p:spPr>
          <a:xfrm>
            <a:off x="300945" y="3273365"/>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 name="Google Shape;10055;p76">
            <a:extLst>
              <a:ext uri="{FF2B5EF4-FFF2-40B4-BE49-F238E27FC236}">
                <a16:creationId xmlns:a16="http://schemas.microsoft.com/office/drawing/2014/main" id="{98DDAC57-87DB-4B0D-D594-0F23765C85CC}"/>
              </a:ext>
            </a:extLst>
          </p:cNvPr>
          <p:cNvSpPr/>
          <p:nvPr/>
        </p:nvSpPr>
        <p:spPr>
          <a:xfrm>
            <a:off x="300945" y="3629590"/>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 name="Footer Placeholder 1">
            <a:extLst>
              <a:ext uri="{FF2B5EF4-FFF2-40B4-BE49-F238E27FC236}">
                <a16:creationId xmlns:a16="http://schemas.microsoft.com/office/drawing/2014/main" id="{D2C383B5-E794-010D-EF29-F0893999866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a:t>
            </a:fld>
            <a:endParaRPr lang="en-US" dirty="0"/>
          </a:p>
        </p:txBody>
      </p:sp>
    </p:spTree>
    <p:extLst>
      <p:ext uri="{BB962C8B-B14F-4D97-AF65-F5344CB8AC3E}">
        <p14:creationId xmlns:p14="http://schemas.microsoft.com/office/powerpoint/2010/main" val="41947582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51DDC71-119C-3268-A283-C1FE203BEBC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0DE9712-51E2-2184-104D-B114A19AB011}"/>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AB28C9FA-E4F6-44F6-4AF5-BC65395D7DD4}"/>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16.6.1 Video - Remote Access with Telnet or SSH</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81030702-C237-3673-E5BA-9D8162979BCF}"/>
              </a:ext>
            </a:extLst>
          </p:cNvPr>
          <p:cNvSpPr txBox="1"/>
          <p:nvPr/>
        </p:nvSpPr>
        <p:spPr>
          <a:xfrm>
            <a:off x="720724" y="17803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16.6.2 Telnet</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59FF20C2-6BB9-A1EB-E86B-D4C008BF25C3}"/>
              </a:ext>
            </a:extLst>
          </p:cNvPr>
          <p:cNvSpPr txBox="1"/>
          <p:nvPr/>
        </p:nvSpPr>
        <p:spPr>
          <a:xfrm>
            <a:off x="720726" y="2180448"/>
            <a:ext cx="7702550" cy="1815882"/>
          </a:xfrm>
          <a:prstGeom prst="rect">
            <a:avLst/>
          </a:prstGeom>
          <a:noFill/>
        </p:spPr>
        <p:txBody>
          <a:bodyPr wrap="square" rtlCol="0">
            <a:spAutoFit/>
          </a:bodyPr>
          <a:lstStyle/>
          <a:p>
            <a:r>
              <a:rPr lang="en-US" dirty="0">
                <a:solidFill>
                  <a:schemeClr val="accent1"/>
                </a:solidFill>
                <a:latin typeface="+mn-lt"/>
              </a:rPr>
              <a:t>Telnet:</a:t>
            </a:r>
          </a:p>
          <a:p>
            <a:pPr marL="285750" lvl="1" indent="-285750">
              <a:buClr>
                <a:schemeClr val="tx1"/>
              </a:buClr>
              <a:buFont typeface="Arial" panose="020B0604020202020204" pitchFamily="34" charset="0"/>
              <a:buChar char="•"/>
            </a:pPr>
            <a:r>
              <a:rPr lang="en-US" dirty="0">
                <a:solidFill>
                  <a:schemeClr val="tx1"/>
                </a:solidFill>
                <a:latin typeface="+mn-lt"/>
              </a:rPr>
              <a:t>The oldest TCP/IP application layer protocols.</a:t>
            </a:r>
          </a:p>
          <a:p>
            <a:pPr marL="285750" lvl="1" indent="-285750">
              <a:buClr>
                <a:schemeClr val="tx1"/>
              </a:buClr>
              <a:buFont typeface="Arial" panose="020B0604020202020204" pitchFamily="34" charset="0"/>
              <a:buChar char="•"/>
            </a:pPr>
            <a:r>
              <a:rPr lang="en-US" dirty="0">
                <a:solidFill>
                  <a:schemeClr val="tx1"/>
                </a:solidFill>
                <a:latin typeface="+mn-lt"/>
              </a:rPr>
              <a:t>Allows remote access to computer systems in a text-based manner, similar to directly-attached terminals.</a:t>
            </a:r>
          </a:p>
          <a:p>
            <a:pPr marL="285750" lvl="1" indent="-285750">
              <a:buClr>
                <a:schemeClr val="tx1"/>
              </a:buClr>
              <a:buFont typeface="Arial" panose="020B0604020202020204" pitchFamily="34" charset="0"/>
              <a:buChar char="•"/>
            </a:pPr>
            <a:r>
              <a:rPr lang="en-US" dirty="0">
                <a:solidFill>
                  <a:schemeClr val="tx1"/>
                </a:solidFill>
                <a:latin typeface="+mn-lt"/>
              </a:rPr>
              <a:t>Operation:</a:t>
            </a:r>
          </a:p>
          <a:p>
            <a:pPr marL="285750" lvl="1" indent="-285750">
              <a:buClr>
                <a:schemeClr val="tx1"/>
              </a:buClr>
              <a:buFont typeface="Arial" panose="020B0604020202020204" pitchFamily="34" charset="0"/>
              <a:buChar char="•"/>
            </a:pPr>
            <a:r>
              <a:rPr lang="en-US" dirty="0">
                <a:solidFill>
                  <a:schemeClr val="tx1"/>
                </a:solidFill>
                <a:latin typeface="+mn-lt"/>
              </a:rPr>
              <a:t>Telnet servers await client requests on TCP port 23.</a:t>
            </a:r>
          </a:p>
          <a:p>
            <a:pPr marL="285750" lvl="1" indent="-285750">
              <a:buClr>
                <a:schemeClr val="tx1"/>
              </a:buClr>
              <a:buFont typeface="Arial" panose="020B0604020202020204" pitchFamily="34" charset="0"/>
              <a:buChar char="•"/>
            </a:pPr>
            <a:r>
              <a:rPr lang="en-US" dirty="0">
                <a:solidFill>
                  <a:schemeClr val="tx1"/>
                </a:solidFill>
                <a:latin typeface="+mn-lt"/>
              </a:rPr>
              <a:t>Enables clients to remotely connect to a server’s command line interface (CLI) and execute commands as if locally connected.</a:t>
            </a:r>
          </a:p>
        </p:txBody>
      </p:sp>
      <p:sp>
        <p:nvSpPr>
          <p:cNvPr id="5" name="Footer Placeholder 1">
            <a:extLst>
              <a:ext uri="{FF2B5EF4-FFF2-40B4-BE49-F238E27FC236}">
                <a16:creationId xmlns:a16="http://schemas.microsoft.com/office/drawing/2014/main" id="{5BA8B134-B763-73C2-B78D-F0AD1519224B}"/>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40</a:t>
            </a:fld>
            <a:endParaRPr lang="en-US" dirty="0"/>
          </a:p>
        </p:txBody>
      </p:sp>
    </p:spTree>
    <p:extLst>
      <p:ext uri="{BB962C8B-B14F-4D97-AF65-F5344CB8AC3E}">
        <p14:creationId xmlns:p14="http://schemas.microsoft.com/office/powerpoint/2010/main" val="3394344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16B51FF-923D-19EF-DA38-9DFC5C36873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4877D8FF-AE46-B2A9-29A4-D80E197D678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E1B60AEB-8DCE-2B31-5C2B-52A803E4FEEA}"/>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16.6.1 Video - Remote Access with Telnet or SSH</a:t>
            </a:r>
            <a:endParaRPr lang="en-US" altLang="ja-JP" sz="2000" dirty="0">
              <a:solidFill>
                <a:schemeClr val="accent4"/>
              </a:solidFill>
              <a:latin typeface="+mn-lt"/>
              <a:ea typeface="MS PGothic" panose="020B0600070205080204" pitchFamily="34" charset="-128"/>
            </a:endParaRPr>
          </a:p>
        </p:txBody>
      </p:sp>
      <p:sp>
        <p:nvSpPr>
          <p:cNvPr id="5" name="TextBox 4">
            <a:extLst>
              <a:ext uri="{FF2B5EF4-FFF2-40B4-BE49-F238E27FC236}">
                <a16:creationId xmlns:a16="http://schemas.microsoft.com/office/drawing/2014/main" id="{D607F5C4-9BF9-25CE-FB00-FBEB1F061514}"/>
              </a:ext>
            </a:extLst>
          </p:cNvPr>
          <p:cNvSpPr txBox="1"/>
          <p:nvPr/>
        </p:nvSpPr>
        <p:spPr>
          <a:xfrm>
            <a:off x="882127" y="1850315"/>
            <a:ext cx="7541148" cy="1400383"/>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accent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または</a:t>
            </a:r>
            <a:r>
              <a:rPr lang="en-US" dirty="0">
                <a:solidFill>
                  <a:schemeClr val="accent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を使用してリモートでサーバーにアクセスする方法を説明します。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リモートアクセスには「</a:t>
            </a:r>
            <a:r>
              <a:rPr lang="en-US" dirty="0">
                <a:solidFill>
                  <a:schemeClr val="tx1"/>
                </a:solidFill>
                <a:latin typeface="Meiryo UI" panose="020B0604030504040204" pitchFamily="34" charset="-128"/>
                <a:ea typeface="Meiryo UI" panose="020B0604030504040204" pitchFamily="34" charset="-128"/>
              </a:rPr>
              <a:t>Tera Term」</a:t>
            </a:r>
            <a:r>
              <a:rPr lang="ja-JP" altLang="en-US">
                <a:solidFill>
                  <a:schemeClr val="tx1"/>
                </a:solidFill>
                <a:latin typeface="Meiryo UI" panose="020B0604030504040204" pitchFamily="34" charset="-128"/>
                <a:ea typeface="Meiryo UI" panose="020B0604030504040204" pitchFamily="34" charset="-128"/>
              </a:rPr>
              <a:t>というソフトウェアを使用します。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Tera Term</a:t>
            </a:r>
            <a:r>
              <a:rPr lang="ja-JP" altLang="en-US">
                <a:solidFill>
                  <a:schemeClr val="tx1"/>
                </a:solidFill>
                <a:latin typeface="Meiryo UI" panose="020B0604030504040204" pitchFamily="34" charset="-128"/>
                <a:ea typeface="Meiryo UI" panose="020B0604030504040204" pitchFamily="34" charset="-128"/>
              </a:rPr>
              <a:t>を使用して</a:t>
            </a:r>
            <a:r>
              <a:rPr lang="en-US" altLang="ja-JP"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（より安全な接続方法）で</a:t>
            </a:r>
            <a:r>
              <a:rPr lang="en-US" altLang="ja-JP" dirty="0">
                <a:solidFill>
                  <a:schemeClr val="tx1"/>
                </a:solidFill>
                <a:latin typeface="Meiryo UI" panose="020B0604030504040204" pitchFamily="34" charset="-128"/>
                <a:ea typeface="Meiryo UI" panose="020B0604030504040204" pitchFamily="34" charset="-128"/>
              </a:rPr>
              <a:t>Cabrillo College</a:t>
            </a:r>
            <a:r>
              <a:rPr lang="ja-JP" altLang="en-US">
                <a:solidFill>
                  <a:schemeClr val="tx1"/>
                </a:solidFill>
                <a:latin typeface="Meiryo UI" panose="020B0604030504040204" pitchFamily="34" charset="-128"/>
                <a:ea typeface="Meiryo UI" panose="020B0604030504040204" pitchFamily="34" charset="-128"/>
              </a:rPr>
              <a:t>のサーバーに接続する方法を説明。</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リモート接続後、遠く離れた場所からコマンドを入力して操作できます。</a:t>
            </a:r>
          </a:p>
        </p:txBody>
      </p:sp>
      <p:sp>
        <p:nvSpPr>
          <p:cNvPr id="2" name="Footer Placeholder 1">
            <a:extLst>
              <a:ext uri="{FF2B5EF4-FFF2-40B4-BE49-F238E27FC236}">
                <a16:creationId xmlns:a16="http://schemas.microsoft.com/office/drawing/2014/main" id="{C199051A-D1B0-E2C3-4494-46A759BC715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41</a:t>
            </a:fld>
            <a:endParaRPr lang="en-US" dirty="0"/>
          </a:p>
        </p:txBody>
      </p:sp>
    </p:spTree>
    <p:extLst>
      <p:ext uri="{BB962C8B-B14F-4D97-AF65-F5344CB8AC3E}">
        <p14:creationId xmlns:p14="http://schemas.microsoft.com/office/powerpoint/2010/main" val="5561443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3E2C091-B24F-8DC0-CC52-F46582A8FBE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55D7884-0B4D-4995-1D76-8F71BBF61B0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2" name="TextBox 1">
            <a:extLst>
              <a:ext uri="{FF2B5EF4-FFF2-40B4-BE49-F238E27FC236}">
                <a16:creationId xmlns:a16="http://schemas.microsoft.com/office/drawing/2014/main" id="{4A86A496-29A1-1780-CAA6-A8A032105FA4}"/>
              </a:ext>
            </a:extLst>
          </p:cNvPr>
          <p:cNvSpPr txBox="1"/>
          <p:nvPr/>
        </p:nvSpPr>
        <p:spPr>
          <a:xfrm>
            <a:off x="720724" y="1210181"/>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16.6.2 Telnet</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097E467E-9193-D6D4-9D32-E247712E06F6}"/>
              </a:ext>
            </a:extLst>
          </p:cNvPr>
          <p:cNvSpPr txBox="1"/>
          <p:nvPr/>
        </p:nvSpPr>
        <p:spPr>
          <a:xfrm>
            <a:off x="720726" y="1610291"/>
            <a:ext cx="7702550" cy="1692771"/>
          </a:xfrm>
          <a:prstGeom prst="rect">
            <a:avLst/>
          </a:prstGeom>
          <a:noFill/>
        </p:spPr>
        <p:txBody>
          <a:bodyPr wrap="square" rtlCol="0">
            <a:spAutoFit/>
          </a:bodyPr>
          <a:lstStyle/>
          <a:p>
            <a:pPr>
              <a:spcAft>
                <a:spcPts val="600"/>
              </a:spcAft>
            </a:pPr>
            <a:r>
              <a:rPr lang="en-US" dirty="0">
                <a:solidFill>
                  <a:schemeClr val="accent1"/>
                </a:solidFill>
                <a:latin typeface="Meiryo UI" panose="020B0604030504040204" pitchFamily="34" charset="-128"/>
                <a:ea typeface="Meiryo UI" panose="020B0604030504040204" pitchFamily="34" charset="-128"/>
              </a:rPr>
              <a:t>Telnet:</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はリモートアクセスのための古いプロトコルです。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TCP port </a:t>
            </a:r>
            <a:r>
              <a:rPr lang="en-US" altLang="ja-JP" dirty="0">
                <a:solidFill>
                  <a:schemeClr val="accent1"/>
                </a:solidFill>
                <a:latin typeface="Meiryo UI" panose="020B0604030504040204" pitchFamily="34" charset="-128"/>
                <a:ea typeface="Meiryo UI" panose="020B0604030504040204" pitchFamily="34" charset="-128"/>
              </a:rPr>
              <a:t>23</a:t>
            </a:r>
            <a:r>
              <a:rPr lang="ja-JP" altLang="en-US">
                <a:solidFill>
                  <a:schemeClr val="tx1"/>
                </a:solidFill>
                <a:latin typeface="Meiryo UI" panose="020B0604030504040204" pitchFamily="34" charset="-128"/>
                <a:ea typeface="Meiryo UI" panose="020B0604030504040204" pitchFamily="34" charset="-128"/>
              </a:rPr>
              <a:t>を使用します。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hlinkClick r:id="rId4"/>
              </a:rPr>
              <a:t>図では</a:t>
            </a:r>
            <a:r>
              <a:rPr lang="ja-JP" altLang="en-US">
                <a:solidFill>
                  <a:schemeClr val="tx1"/>
                </a:solidFill>
                <a:latin typeface="Meiryo UI" panose="020B0604030504040204" pitchFamily="34" charset="-128"/>
                <a:ea typeface="Meiryo UI" panose="020B0604030504040204" pitchFamily="34" charset="-128"/>
              </a:rPr>
              <a:t>、クライアントが</a:t>
            </a:r>
            <a:r>
              <a:rPr lang="en-US" altLang="ja-JP"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でサーバーにリモート接続しています。クライアントは、サーバーに直接接続されたかのようにコマンドを実行できるようになります。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セキュリティ上の理由から、現代では</a:t>
            </a:r>
            <a:r>
              <a:rPr lang="en-US" altLang="ja-JP" dirty="0">
                <a:solidFill>
                  <a:schemeClr val="accent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が推奨されます。</a:t>
            </a:r>
            <a:endParaRPr lang="en-US" altLang="ja-JP" dirty="0">
              <a:solidFill>
                <a:schemeClr val="tx1"/>
              </a:solidFill>
              <a:latin typeface="Meiryo UI" panose="020B0604030504040204" pitchFamily="34" charset="-128"/>
              <a:ea typeface="Meiryo UI" panose="020B0604030504040204" pitchFamily="34" charset="-128"/>
            </a:endParaRPr>
          </a:p>
        </p:txBody>
      </p:sp>
      <p:sp>
        <p:nvSpPr>
          <p:cNvPr id="4" name="Footer Placeholder 1">
            <a:extLst>
              <a:ext uri="{FF2B5EF4-FFF2-40B4-BE49-F238E27FC236}">
                <a16:creationId xmlns:a16="http://schemas.microsoft.com/office/drawing/2014/main" id="{ED63039B-7751-12F3-83B1-354AB6D8D3A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42</a:t>
            </a:fld>
            <a:endParaRPr lang="en-US" dirty="0"/>
          </a:p>
        </p:txBody>
      </p:sp>
    </p:spTree>
    <p:extLst>
      <p:ext uri="{BB962C8B-B14F-4D97-AF65-F5344CB8AC3E}">
        <p14:creationId xmlns:p14="http://schemas.microsoft.com/office/powerpoint/2010/main" val="10597556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19D14A9-9122-41D0-0604-852943B75A5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7857875-CC7F-F1C3-BC72-97C1C85B060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2" name="TextBox 1">
            <a:extLst>
              <a:ext uri="{FF2B5EF4-FFF2-40B4-BE49-F238E27FC236}">
                <a16:creationId xmlns:a16="http://schemas.microsoft.com/office/drawing/2014/main" id="{77187DCF-F56D-0ABF-6EDE-5F16C04A40D2}"/>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16.6.3 Security Issues with Telnet</a:t>
            </a:r>
          </a:p>
        </p:txBody>
      </p:sp>
      <p:sp>
        <p:nvSpPr>
          <p:cNvPr id="3" name="TextBox 2">
            <a:extLst>
              <a:ext uri="{FF2B5EF4-FFF2-40B4-BE49-F238E27FC236}">
                <a16:creationId xmlns:a16="http://schemas.microsoft.com/office/drawing/2014/main" id="{9DCCA197-60B7-7CE1-1DF6-62183DA9C385}"/>
              </a:ext>
            </a:extLst>
          </p:cNvPr>
          <p:cNvSpPr txBox="1"/>
          <p:nvPr/>
        </p:nvSpPr>
        <p:spPr>
          <a:xfrm>
            <a:off x="720726" y="1591168"/>
            <a:ext cx="4145914" cy="2246769"/>
          </a:xfrm>
          <a:prstGeom prst="rect">
            <a:avLst/>
          </a:prstGeom>
          <a:noFill/>
        </p:spPr>
        <p:txBody>
          <a:bodyPr wrap="square" rtlCol="0">
            <a:spAutoFit/>
          </a:bodyPr>
          <a:lstStyle/>
          <a:p>
            <a:r>
              <a:rPr lang="en-US" dirty="0">
                <a:solidFill>
                  <a:schemeClr val="accent1"/>
                </a:solidFill>
                <a:latin typeface="+mn-lt"/>
              </a:rPr>
              <a:t>Telnet Security Risks:</a:t>
            </a:r>
            <a:endParaRPr lang="en-US" dirty="0">
              <a:solidFill>
                <a:schemeClr val="tx1"/>
              </a:solidFill>
              <a:latin typeface="+mn-lt"/>
            </a:endParaRPr>
          </a:p>
          <a:p>
            <a:pPr marL="285750" lvl="1" indent="-285750">
              <a:buClr>
                <a:schemeClr val="tx1"/>
              </a:buClr>
              <a:buFont typeface="Arial" panose="020B0604020202020204" pitchFamily="34" charset="0"/>
              <a:buChar char="•"/>
            </a:pPr>
            <a:r>
              <a:rPr lang="en-US" dirty="0">
                <a:solidFill>
                  <a:schemeClr val="tx1"/>
                </a:solidFill>
                <a:latin typeface="+mn-lt"/>
              </a:rPr>
              <a:t>Allows full command line access to the server for authorized users.</a:t>
            </a:r>
          </a:p>
          <a:p>
            <a:pPr marL="285750" lvl="1" indent="-285750">
              <a:buClr>
                <a:schemeClr val="tx1"/>
              </a:buClr>
              <a:buFont typeface="Arial" panose="020B0604020202020204" pitchFamily="34" charset="0"/>
              <a:buChar char="•"/>
            </a:pPr>
            <a:r>
              <a:rPr lang="en-US" dirty="0">
                <a:solidFill>
                  <a:schemeClr val="tx1"/>
                </a:solidFill>
                <a:latin typeface="+mn-lt"/>
              </a:rPr>
              <a:t>Requires login but does not encrypt data, making all session data visible as plaintext.</a:t>
            </a:r>
          </a:p>
          <a:p>
            <a:pPr>
              <a:buClr>
                <a:schemeClr val="tx1"/>
              </a:buClr>
            </a:pPr>
            <a:endParaRPr lang="en-US" dirty="0">
              <a:solidFill>
                <a:schemeClr val="tx1"/>
              </a:solidFill>
              <a:latin typeface="+mn-lt"/>
            </a:endParaRPr>
          </a:p>
          <a:p>
            <a:pPr>
              <a:buClr>
                <a:schemeClr val="tx1"/>
              </a:buClr>
            </a:pPr>
            <a:r>
              <a:rPr lang="en-US" dirty="0">
                <a:solidFill>
                  <a:schemeClr val="accent1"/>
                </a:solidFill>
                <a:latin typeface="+mn-lt"/>
              </a:rPr>
              <a:t>SSH as a Secure Alternative:</a:t>
            </a:r>
            <a:endParaRPr lang="en-US" dirty="0">
              <a:solidFill>
                <a:schemeClr val="tx1"/>
              </a:solidFill>
              <a:latin typeface="+mn-lt"/>
            </a:endParaRPr>
          </a:p>
          <a:p>
            <a:pPr marL="285750" lvl="1" indent="-285750">
              <a:buClr>
                <a:schemeClr val="tx1"/>
              </a:buClr>
              <a:buFont typeface="Arial" panose="020B0604020202020204" pitchFamily="34" charset="0"/>
              <a:buChar char="•"/>
            </a:pPr>
            <a:r>
              <a:rPr lang="en-US" dirty="0">
                <a:solidFill>
                  <a:schemeClr val="tx1"/>
                </a:solidFill>
                <a:latin typeface="+mn-lt"/>
              </a:rPr>
              <a:t>Secure Shell (SSH) provides encrypted and secure remote server access.</a:t>
            </a:r>
          </a:p>
          <a:p>
            <a:endParaRPr lang="en-US" dirty="0">
              <a:solidFill>
                <a:schemeClr val="tx1"/>
              </a:solidFill>
              <a:latin typeface="+mn-lt"/>
            </a:endParaRPr>
          </a:p>
        </p:txBody>
      </p:sp>
      <p:pic>
        <p:nvPicPr>
          <p:cNvPr id="6" name="Picture 5" descr="A diagram of a computer network&#10;&#10;Description automatically generated">
            <a:extLst>
              <a:ext uri="{FF2B5EF4-FFF2-40B4-BE49-F238E27FC236}">
                <a16:creationId xmlns:a16="http://schemas.microsoft.com/office/drawing/2014/main" id="{7FC7D77E-62EC-98E6-64F6-1959F3197EB1}"/>
              </a:ext>
            </a:extLst>
          </p:cNvPr>
          <p:cNvPicPr>
            <a:picLocks noChangeAspect="1"/>
          </p:cNvPicPr>
          <p:nvPr/>
        </p:nvPicPr>
        <p:blipFill>
          <a:blip r:embed="rId4"/>
          <a:stretch>
            <a:fillRect/>
          </a:stretch>
        </p:blipFill>
        <p:spPr>
          <a:xfrm>
            <a:off x="4866639" y="1388566"/>
            <a:ext cx="4053840" cy="2634996"/>
          </a:xfrm>
          <a:prstGeom prst="rect">
            <a:avLst/>
          </a:prstGeom>
        </p:spPr>
      </p:pic>
      <p:sp>
        <p:nvSpPr>
          <p:cNvPr id="4" name="Footer Placeholder 1">
            <a:extLst>
              <a:ext uri="{FF2B5EF4-FFF2-40B4-BE49-F238E27FC236}">
                <a16:creationId xmlns:a16="http://schemas.microsoft.com/office/drawing/2014/main" id="{A8FDE831-A909-3479-C69A-1EA79F22FC2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43</a:t>
            </a:fld>
            <a:endParaRPr lang="en-US" dirty="0"/>
          </a:p>
        </p:txBody>
      </p:sp>
    </p:spTree>
    <p:extLst>
      <p:ext uri="{BB962C8B-B14F-4D97-AF65-F5344CB8AC3E}">
        <p14:creationId xmlns:p14="http://schemas.microsoft.com/office/powerpoint/2010/main" val="3993696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64CE3E8-4CF3-18CE-1BF1-22768689C57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06ABD8E-6EE9-0211-25F0-E214B08753D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2" name="TextBox 1">
            <a:extLst>
              <a:ext uri="{FF2B5EF4-FFF2-40B4-BE49-F238E27FC236}">
                <a16:creationId xmlns:a16="http://schemas.microsoft.com/office/drawing/2014/main" id="{B6CC794C-2421-0FE6-139C-F0CA6135D8C9}"/>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16.6.3 Security Issues with Telnet</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16E0F9A9-A47C-FA67-85D5-FC1E28E806AD}"/>
              </a:ext>
            </a:extLst>
          </p:cNvPr>
          <p:cNvSpPr txBox="1"/>
          <p:nvPr/>
        </p:nvSpPr>
        <p:spPr>
          <a:xfrm>
            <a:off x="720726" y="1591168"/>
            <a:ext cx="4145914" cy="3585597"/>
          </a:xfrm>
          <a:prstGeom prst="rect">
            <a:avLst/>
          </a:prstGeom>
          <a:noFill/>
        </p:spPr>
        <p:txBody>
          <a:bodyPr wrap="square" rtlCol="0">
            <a:spAutoFit/>
          </a:bodyPr>
          <a:lstStyle/>
          <a:p>
            <a:pPr>
              <a:spcAft>
                <a:spcPts val="600"/>
              </a:spcAft>
              <a:buClr>
                <a:schemeClr val="tx1"/>
              </a:buClr>
            </a:pPr>
            <a:r>
              <a:rPr lang="en-US" dirty="0">
                <a:solidFill>
                  <a:schemeClr val="accent1"/>
                </a:solidFill>
                <a:latin typeface="Meiryo UI" panose="020B0604030504040204" pitchFamily="34" charset="-128"/>
                <a:ea typeface="Meiryo UI" panose="020B0604030504040204" pitchFamily="34" charset="-128"/>
              </a:rPr>
              <a:t>Telnet</a:t>
            </a:r>
            <a:r>
              <a:rPr lang="ja-JP" altLang="en-US">
                <a:solidFill>
                  <a:schemeClr val="accent1"/>
                </a:solidFill>
                <a:latin typeface="Meiryo UI" panose="020B0604030504040204" pitchFamily="34" charset="-128"/>
                <a:ea typeface="Meiryo UI" panose="020B0604030504040204" pitchFamily="34" charset="-128"/>
              </a:rPr>
              <a:t>の欠点</a:t>
            </a:r>
            <a:r>
              <a:rPr lang="en-US" altLang="ja-JP" dirty="0">
                <a:solidFill>
                  <a:schemeClr val="accent1"/>
                </a:solidFill>
                <a:latin typeface="Meiryo UI" panose="020B0604030504040204" pitchFamily="34" charset="-128"/>
                <a:ea typeface="Meiryo UI" panose="020B0604030504040204" pitchFamily="34" charset="-128"/>
              </a:rPr>
              <a:t>: </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はユーザーのログイン、パスワードを必要とするものの、データは暗号化されない。</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で転送されるデータは、ネットワーク上でプレーンテキスト（</a:t>
            </a:r>
            <a:r>
              <a:rPr lang="en-US" altLang="ja-JP" dirty="0">
                <a:solidFill>
                  <a:schemeClr val="tx1"/>
                </a:solidFill>
                <a:latin typeface="Meiryo UI" panose="020B0604030504040204" pitchFamily="34" charset="-128"/>
                <a:ea typeface="Meiryo UI" panose="020B0604030504040204" pitchFamily="34" charset="-128"/>
              </a:rPr>
              <a:t>Plain Text)</a:t>
            </a:r>
            <a:r>
              <a:rPr lang="ja-JP" altLang="en-US">
                <a:solidFill>
                  <a:schemeClr val="tx1"/>
                </a:solidFill>
                <a:latin typeface="Meiryo UI" panose="020B0604030504040204" pitchFamily="34" charset="-128"/>
                <a:ea typeface="Meiryo UI" panose="020B0604030504040204" pitchFamily="34" charset="-128"/>
              </a:rPr>
              <a:t>として転送される。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データを盗まれる可能性がある。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endParaRPr lang="en-US" dirty="0">
              <a:solidFill>
                <a:schemeClr val="tx1"/>
              </a:solidFill>
              <a:latin typeface="Meiryo UI" panose="020B0604030504040204" pitchFamily="34" charset="-128"/>
              <a:ea typeface="Meiryo UI" panose="020B0604030504040204" pitchFamily="34" charset="-128"/>
            </a:endParaRPr>
          </a:p>
          <a:p>
            <a:pPr lvl="1">
              <a:spcAft>
                <a:spcPts val="600"/>
              </a:spcAft>
              <a:buClr>
                <a:schemeClr val="tx1"/>
              </a:buClr>
            </a:pPr>
            <a:r>
              <a:rPr lang="en-US" dirty="0">
                <a:solidFill>
                  <a:schemeClr val="accent1"/>
                </a:solidFill>
                <a:latin typeface="Meiryo UI" panose="020B0604030504040204" pitchFamily="34" charset="-128"/>
                <a:ea typeface="Meiryo UI" panose="020B0604030504040204" pitchFamily="34" charset="-128"/>
              </a:rPr>
              <a:t>Secure Shell (SSH) </a:t>
            </a:r>
            <a:r>
              <a:rPr lang="ja-JP" altLang="en-US">
                <a:solidFill>
                  <a:schemeClr val="accent1"/>
                </a:solidFill>
                <a:latin typeface="Meiryo UI" panose="020B0604030504040204" pitchFamily="34" charset="-128"/>
                <a:ea typeface="Meiryo UI" panose="020B0604030504040204" pitchFamily="34" charset="-128"/>
              </a:rPr>
              <a:t>の利点</a:t>
            </a:r>
            <a:r>
              <a:rPr lang="en-US" altLang="ja-JP" dirty="0">
                <a:solidFill>
                  <a:schemeClr val="accent1"/>
                </a:solidFill>
                <a:latin typeface="Meiryo UI" panose="020B0604030504040204" pitchFamily="34" charset="-128"/>
                <a:ea typeface="Meiryo UI" panose="020B0604030504040204" pitchFamily="34" charset="-128"/>
              </a:rPr>
              <a:t>: </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はデータを暗号化し、安全なリモートアクセスを可能にする。</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を使用することが推奨される。</a:t>
            </a:r>
            <a:endParaRPr lang="en-US" altLang="ja-JP" dirty="0">
              <a:solidFill>
                <a:schemeClr val="tx1"/>
              </a:solidFill>
              <a:latin typeface="Meiryo UI" panose="020B0604030504040204" pitchFamily="34" charset="-128"/>
              <a:ea typeface="Meiryo UI" panose="020B0604030504040204" pitchFamily="34" charset="-128"/>
            </a:endParaRPr>
          </a:p>
          <a:p>
            <a:pPr marL="285750" lvl="1" indent="-285750">
              <a:spcAft>
                <a:spcPts val="600"/>
              </a:spcAft>
              <a:buClr>
                <a:schemeClr val="tx1"/>
              </a:buClr>
              <a:buFont typeface="Arial" panose="020B0604020202020204" pitchFamily="34" charset="0"/>
              <a:buChar char="•"/>
            </a:pPr>
            <a:endParaRPr lang="en-US" dirty="0">
              <a:solidFill>
                <a:schemeClr val="tx1"/>
              </a:solidFill>
              <a:latin typeface="Meiryo UI" panose="020B0604030504040204" pitchFamily="34" charset="-128"/>
              <a:ea typeface="Meiryo UI" panose="020B0604030504040204" pitchFamily="34" charset="-128"/>
            </a:endParaRPr>
          </a:p>
          <a:p>
            <a:pPr lvl="1">
              <a:spcAft>
                <a:spcPts val="600"/>
              </a:spcAft>
              <a:buClr>
                <a:schemeClr val="tx1"/>
              </a:buClr>
            </a:pPr>
            <a:r>
              <a:rPr lang="en-US" dirty="0" err="1">
                <a:solidFill>
                  <a:schemeClr val="tx1"/>
                </a:solidFill>
                <a:latin typeface="+mn-lt"/>
              </a:rPr>
              <a:t>デモ</a:t>
            </a:r>
            <a:r>
              <a:rPr lang="en-US" dirty="0">
                <a:solidFill>
                  <a:schemeClr val="tx1"/>
                </a:solidFill>
                <a:latin typeface="+mn-lt"/>
              </a:rPr>
              <a:t>：</a:t>
            </a:r>
          </a:p>
        </p:txBody>
      </p:sp>
      <p:pic>
        <p:nvPicPr>
          <p:cNvPr id="6" name="Picture 5" descr="A diagram of a computer network&#10;&#10;Description automatically generated">
            <a:extLst>
              <a:ext uri="{FF2B5EF4-FFF2-40B4-BE49-F238E27FC236}">
                <a16:creationId xmlns:a16="http://schemas.microsoft.com/office/drawing/2014/main" id="{6761BC16-C162-706F-3F89-F9ADDF5A25A5}"/>
              </a:ext>
            </a:extLst>
          </p:cNvPr>
          <p:cNvPicPr>
            <a:picLocks noChangeAspect="1"/>
          </p:cNvPicPr>
          <p:nvPr/>
        </p:nvPicPr>
        <p:blipFill>
          <a:blip r:embed="rId5"/>
          <a:stretch>
            <a:fillRect/>
          </a:stretch>
        </p:blipFill>
        <p:spPr>
          <a:xfrm>
            <a:off x="4866639" y="1388566"/>
            <a:ext cx="4053840" cy="2634996"/>
          </a:xfrm>
          <a:prstGeom prst="rect">
            <a:avLst/>
          </a:prstGeom>
        </p:spPr>
      </p:pic>
      <p:sp>
        <p:nvSpPr>
          <p:cNvPr id="4" name="Footer Placeholder 1">
            <a:extLst>
              <a:ext uri="{FF2B5EF4-FFF2-40B4-BE49-F238E27FC236}">
                <a16:creationId xmlns:a16="http://schemas.microsoft.com/office/drawing/2014/main" id="{7504B891-DAF1-3703-CEFC-CB49C571D47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44</a:t>
            </a:fld>
            <a:endParaRPr lang="en-US" dirty="0"/>
          </a:p>
        </p:txBody>
      </p:sp>
    </p:spTree>
    <p:extLst>
      <p:ext uri="{BB962C8B-B14F-4D97-AF65-F5344CB8AC3E}">
        <p14:creationId xmlns:p14="http://schemas.microsoft.com/office/powerpoint/2010/main" val="10894688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470">
          <a:extLst>
            <a:ext uri="{FF2B5EF4-FFF2-40B4-BE49-F238E27FC236}">
              <a16:creationId xmlns:a16="http://schemas.microsoft.com/office/drawing/2014/main" id="{3260DAFA-3C4B-F232-425A-6E1CC4D9C630}"/>
            </a:ext>
          </a:extLst>
        </p:cNvPr>
        <p:cNvGrpSpPr/>
        <p:nvPr/>
      </p:nvGrpSpPr>
      <p:grpSpPr>
        <a:xfrm>
          <a:off x="0" y="0"/>
          <a:ext cx="0" cy="0"/>
          <a:chOff x="0" y="0"/>
          <a:chExt cx="0" cy="0"/>
        </a:xfrm>
      </p:grpSpPr>
      <p:grpSp>
        <p:nvGrpSpPr>
          <p:cNvPr id="1473" name="Google Shape;1473;p58">
            <a:extLst>
              <a:ext uri="{FF2B5EF4-FFF2-40B4-BE49-F238E27FC236}">
                <a16:creationId xmlns:a16="http://schemas.microsoft.com/office/drawing/2014/main" id="{38A0C82C-0051-CFA2-D91E-4458E18A0AD0}"/>
              </a:ext>
            </a:extLst>
          </p:cNvPr>
          <p:cNvGrpSpPr/>
          <p:nvPr/>
        </p:nvGrpSpPr>
        <p:grpSpPr>
          <a:xfrm>
            <a:off x="6293268" y="1146387"/>
            <a:ext cx="2850726" cy="2850726"/>
            <a:chOff x="1435250" y="482750"/>
            <a:chExt cx="4729925" cy="4729925"/>
          </a:xfrm>
        </p:grpSpPr>
        <p:sp>
          <p:nvSpPr>
            <p:cNvPr id="1474" name="Google Shape;1474;p58">
              <a:extLst>
                <a:ext uri="{FF2B5EF4-FFF2-40B4-BE49-F238E27FC236}">
                  <a16:creationId xmlns:a16="http://schemas.microsoft.com/office/drawing/2014/main" id="{CF85DBC0-6BCF-5A4C-08AF-C86F59AC5805}"/>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a:extLst>
                <a:ext uri="{FF2B5EF4-FFF2-40B4-BE49-F238E27FC236}">
                  <a16:creationId xmlns:a16="http://schemas.microsoft.com/office/drawing/2014/main" id="{E6831EF8-816F-008F-A12E-DF94129ED1A8}"/>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a:extLst>
                <a:ext uri="{FF2B5EF4-FFF2-40B4-BE49-F238E27FC236}">
                  <a16:creationId xmlns:a16="http://schemas.microsoft.com/office/drawing/2014/main" id="{35542F31-6349-0564-6A8E-5B1A98094EFC}"/>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a:extLst>
                <a:ext uri="{FF2B5EF4-FFF2-40B4-BE49-F238E27FC236}">
                  <a16:creationId xmlns:a16="http://schemas.microsoft.com/office/drawing/2014/main" id="{A67388EC-BAF8-5466-3DCB-5978467CE449}"/>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a:extLst>
                <a:ext uri="{FF2B5EF4-FFF2-40B4-BE49-F238E27FC236}">
                  <a16:creationId xmlns:a16="http://schemas.microsoft.com/office/drawing/2014/main" id="{32B5B308-50FD-8640-3577-F24C5C36DECB}"/>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a:extLst>
                <a:ext uri="{FF2B5EF4-FFF2-40B4-BE49-F238E27FC236}">
                  <a16:creationId xmlns:a16="http://schemas.microsoft.com/office/drawing/2014/main" id="{8B165FE3-5348-B438-9793-120063690DBC}"/>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a:extLst>
                <a:ext uri="{FF2B5EF4-FFF2-40B4-BE49-F238E27FC236}">
                  <a16:creationId xmlns:a16="http://schemas.microsoft.com/office/drawing/2014/main" id="{38B14A39-06DF-A2CD-BC4A-DDD0D8C2CE52}"/>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a:extLst>
                <a:ext uri="{FF2B5EF4-FFF2-40B4-BE49-F238E27FC236}">
                  <a16:creationId xmlns:a16="http://schemas.microsoft.com/office/drawing/2014/main" id="{4B0D4F7E-59E4-BFB3-8060-A11330AFD5F9}"/>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a:extLst>
                <a:ext uri="{FF2B5EF4-FFF2-40B4-BE49-F238E27FC236}">
                  <a16:creationId xmlns:a16="http://schemas.microsoft.com/office/drawing/2014/main" id="{D590ED48-0C7B-5AC2-0EC5-C9D977925946}"/>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a:extLst>
                <a:ext uri="{FF2B5EF4-FFF2-40B4-BE49-F238E27FC236}">
                  <a16:creationId xmlns:a16="http://schemas.microsoft.com/office/drawing/2014/main" id="{044C8B21-CC62-3BC7-4C37-FA0282971900}"/>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a:extLst>
                <a:ext uri="{FF2B5EF4-FFF2-40B4-BE49-F238E27FC236}">
                  <a16:creationId xmlns:a16="http://schemas.microsoft.com/office/drawing/2014/main" id="{2FF12582-F7C9-5466-42D9-80C9C2F29A93}"/>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a:extLst>
                <a:ext uri="{FF2B5EF4-FFF2-40B4-BE49-F238E27FC236}">
                  <a16:creationId xmlns:a16="http://schemas.microsoft.com/office/drawing/2014/main" id="{59A768A7-F343-9DD6-70A1-DEC850B0F8B9}"/>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a:extLst>
                <a:ext uri="{FF2B5EF4-FFF2-40B4-BE49-F238E27FC236}">
                  <a16:creationId xmlns:a16="http://schemas.microsoft.com/office/drawing/2014/main" id="{8DA42CF5-A415-401C-24B9-88AAC05558DC}"/>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a:extLst>
                <a:ext uri="{FF2B5EF4-FFF2-40B4-BE49-F238E27FC236}">
                  <a16:creationId xmlns:a16="http://schemas.microsoft.com/office/drawing/2014/main" id="{9BCC7EE2-3BA3-00CA-8223-9E83100B210D}"/>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a:extLst>
                <a:ext uri="{FF2B5EF4-FFF2-40B4-BE49-F238E27FC236}">
                  <a16:creationId xmlns:a16="http://schemas.microsoft.com/office/drawing/2014/main" id="{241652A5-6F3D-5E03-292F-248DD0F22972}"/>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a:extLst>
                <a:ext uri="{FF2B5EF4-FFF2-40B4-BE49-F238E27FC236}">
                  <a16:creationId xmlns:a16="http://schemas.microsoft.com/office/drawing/2014/main" id="{4AB0C422-AD3F-E856-2621-6514AA649CB6}"/>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a:extLst>
                <a:ext uri="{FF2B5EF4-FFF2-40B4-BE49-F238E27FC236}">
                  <a16:creationId xmlns:a16="http://schemas.microsoft.com/office/drawing/2014/main" id="{75A244D7-8849-5132-86FF-A2C3D6A3F197}"/>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a:extLst>
                <a:ext uri="{FF2B5EF4-FFF2-40B4-BE49-F238E27FC236}">
                  <a16:creationId xmlns:a16="http://schemas.microsoft.com/office/drawing/2014/main" id="{B37A6A53-CE6A-3452-D029-5ED5AB4DFD79}"/>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a:extLst>
                <a:ext uri="{FF2B5EF4-FFF2-40B4-BE49-F238E27FC236}">
                  <a16:creationId xmlns:a16="http://schemas.microsoft.com/office/drawing/2014/main" id="{9E4DC5AA-06DA-36BC-6C34-A5312144E931}"/>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a:extLst>
                <a:ext uri="{FF2B5EF4-FFF2-40B4-BE49-F238E27FC236}">
                  <a16:creationId xmlns:a16="http://schemas.microsoft.com/office/drawing/2014/main" id="{02B8E9B6-5CC4-A52A-272E-033180A816C6}"/>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a:extLst>
                <a:ext uri="{FF2B5EF4-FFF2-40B4-BE49-F238E27FC236}">
                  <a16:creationId xmlns:a16="http://schemas.microsoft.com/office/drawing/2014/main" id="{570F0EC7-F81D-9C63-7EE9-1B864554141E}"/>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a:extLst>
                <a:ext uri="{FF2B5EF4-FFF2-40B4-BE49-F238E27FC236}">
                  <a16:creationId xmlns:a16="http://schemas.microsoft.com/office/drawing/2014/main" id="{15CDD0E2-7E49-E05E-7EFE-5D2D86A9E062}"/>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a:extLst>
                <a:ext uri="{FF2B5EF4-FFF2-40B4-BE49-F238E27FC236}">
                  <a16:creationId xmlns:a16="http://schemas.microsoft.com/office/drawing/2014/main" id="{EABF71C3-00B9-C310-8A53-B2455ACE9CA3}"/>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a:extLst>
                <a:ext uri="{FF2B5EF4-FFF2-40B4-BE49-F238E27FC236}">
                  <a16:creationId xmlns:a16="http://schemas.microsoft.com/office/drawing/2014/main" id="{B23959D2-A797-7031-3D30-6EB9A1C592DC}"/>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a:extLst>
                <a:ext uri="{FF2B5EF4-FFF2-40B4-BE49-F238E27FC236}">
                  <a16:creationId xmlns:a16="http://schemas.microsoft.com/office/drawing/2014/main" id="{C488BB82-2DC0-CE7C-E8D3-C7FBA39F706E}"/>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a:extLst>
                <a:ext uri="{FF2B5EF4-FFF2-40B4-BE49-F238E27FC236}">
                  <a16:creationId xmlns:a16="http://schemas.microsoft.com/office/drawing/2014/main" id="{E98A6285-E634-6481-49A5-AEF54D63816A}"/>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a:extLst>
                <a:ext uri="{FF2B5EF4-FFF2-40B4-BE49-F238E27FC236}">
                  <a16:creationId xmlns:a16="http://schemas.microsoft.com/office/drawing/2014/main" id="{0AE334DF-9E81-541D-D763-2D56A105229A}"/>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a:extLst>
                <a:ext uri="{FF2B5EF4-FFF2-40B4-BE49-F238E27FC236}">
                  <a16:creationId xmlns:a16="http://schemas.microsoft.com/office/drawing/2014/main" id="{4BD4CB0B-01FE-A476-1509-1BAF9124A02F}"/>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a:extLst>
                <a:ext uri="{FF2B5EF4-FFF2-40B4-BE49-F238E27FC236}">
                  <a16:creationId xmlns:a16="http://schemas.microsoft.com/office/drawing/2014/main" id="{0138C91E-B19F-440B-D067-AC50F030D345}"/>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a:extLst>
                <a:ext uri="{FF2B5EF4-FFF2-40B4-BE49-F238E27FC236}">
                  <a16:creationId xmlns:a16="http://schemas.microsoft.com/office/drawing/2014/main" id="{FC5ADBF8-04A3-BA20-DBC8-1987D7E34607}"/>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a:extLst>
                <a:ext uri="{FF2B5EF4-FFF2-40B4-BE49-F238E27FC236}">
                  <a16:creationId xmlns:a16="http://schemas.microsoft.com/office/drawing/2014/main" id="{DF1DA583-1358-25C4-EE00-D935A478250E}"/>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a:extLst>
              <a:ext uri="{FF2B5EF4-FFF2-40B4-BE49-F238E27FC236}">
                <a16:creationId xmlns:a16="http://schemas.microsoft.com/office/drawing/2014/main" id="{C7A580E5-69B6-DD9D-5C3D-D0C0B9E3CA09}"/>
              </a:ext>
            </a:extLst>
          </p:cNvPr>
          <p:cNvGrpSpPr/>
          <p:nvPr/>
        </p:nvGrpSpPr>
        <p:grpSpPr>
          <a:xfrm>
            <a:off x="2598300" y="1013625"/>
            <a:ext cx="95400" cy="3116250"/>
            <a:chOff x="4524300" y="1013625"/>
            <a:chExt cx="95400" cy="3116250"/>
          </a:xfrm>
        </p:grpSpPr>
        <p:sp>
          <p:nvSpPr>
            <p:cNvPr id="1506" name="Google Shape;1506;p58">
              <a:extLst>
                <a:ext uri="{FF2B5EF4-FFF2-40B4-BE49-F238E27FC236}">
                  <a16:creationId xmlns:a16="http://schemas.microsoft.com/office/drawing/2014/main" id="{6D1CB4A9-3F72-D72D-14DC-090A66970677}"/>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a:extLst>
                <a:ext uri="{FF2B5EF4-FFF2-40B4-BE49-F238E27FC236}">
                  <a16:creationId xmlns:a16="http://schemas.microsoft.com/office/drawing/2014/main" id="{23242E24-1231-B3B4-F78D-34A253657DCE}"/>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a:extLst>
                <a:ext uri="{FF2B5EF4-FFF2-40B4-BE49-F238E27FC236}">
                  <a16:creationId xmlns:a16="http://schemas.microsoft.com/office/drawing/2014/main" id="{4054BDC0-9CE4-C996-7D3F-722F62917062}"/>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a:extLst>
                <a:ext uri="{FF2B5EF4-FFF2-40B4-BE49-F238E27FC236}">
                  <a16:creationId xmlns:a16="http://schemas.microsoft.com/office/drawing/2014/main" id="{526F3D45-99B1-8F34-EDB1-E4B1531F4A53}"/>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a:extLst>
                <a:ext uri="{FF2B5EF4-FFF2-40B4-BE49-F238E27FC236}">
                  <a16:creationId xmlns:a16="http://schemas.microsoft.com/office/drawing/2014/main" id="{9376A63C-1D7D-C002-EA6A-519B9B5D0061}"/>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a:extLst>
                <a:ext uri="{FF2B5EF4-FFF2-40B4-BE49-F238E27FC236}">
                  <a16:creationId xmlns:a16="http://schemas.microsoft.com/office/drawing/2014/main" id="{093B03FA-13D1-10C6-AEBA-561D37398C2E}"/>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1FAF3C1A-43BD-CE8D-5ED7-DB0B43473880}"/>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1D6400B5-E65F-AA9D-BCC7-747559F44F3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45</a:t>
            </a:fld>
            <a:endParaRPr lang="en-US" dirty="0"/>
          </a:p>
        </p:txBody>
      </p:sp>
    </p:spTree>
    <p:extLst>
      <p:ext uri="{BB962C8B-B14F-4D97-AF65-F5344CB8AC3E}">
        <p14:creationId xmlns:p14="http://schemas.microsoft.com/office/powerpoint/2010/main" val="41533231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7FE5C2F-8504-2D04-AC84-32D4B7AF910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EE8BDF3-1C88-6C9B-1970-41F50D838B2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DB332B7E-F80D-ACE8-6851-2325FC1936D2}"/>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16.6.4 Packet Tracer - Use Telnet and SSH</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FEDFFD68-1C50-BD03-047E-E00828BDF98E}"/>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E7C534EE-BB42-0C01-7744-352C72DDFC71}"/>
              </a:ext>
            </a:extLst>
          </p:cNvPr>
          <p:cNvSpPr txBox="1"/>
          <p:nvPr/>
        </p:nvSpPr>
        <p:spPr>
          <a:xfrm>
            <a:off x="720725" y="1780674"/>
            <a:ext cx="7422248" cy="1169551"/>
          </a:xfrm>
          <a:prstGeom prst="rect">
            <a:avLst/>
          </a:prstGeom>
          <a:noFill/>
        </p:spPr>
        <p:txBody>
          <a:bodyPr wrap="square" rtlCol="0">
            <a:spAutoFit/>
          </a:bodyPr>
          <a:lstStyle/>
          <a:p>
            <a:r>
              <a:rPr lang="en-US" dirty="0">
                <a:solidFill>
                  <a:schemeClr val="accent1"/>
                </a:solidFill>
                <a:latin typeface="+mn-lt"/>
              </a:rPr>
              <a:t>File: 16.6.4-packet-tracer---use-telnet-and-</a:t>
            </a:r>
            <a:r>
              <a:rPr lang="en-US" dirty="0" err="1">
                <a:solidFill>
                  <a:schemeClr val="accent1"/>
                </a:solidFill>
                <a:latin typeface="+mn-lt"/>
              </a:rPr>
              <a:t>ssh.pka</a:t>
            </a:r>
            <a:endParaRPr lang="en-US" dirty="0">
              <a:solidFill>
                <a:schemeClr val="accent1"/>
              </a:solidFill>
              <a:latin typeface="+mn-lt"/>
            </a:endParaRPr>
          </a:p>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In this activity, you will establish a remote connection to a router using Telnet and SSH.</a:t>
            </a:r>
          </a:p>
          <a:p>
            <a:pPr marL="577850" lvl="2" indent="-263525">
              <a:buClr>
                <a:schemeClr val="tx1"/>
              </a:buClr>
              <a:buFont typeface="Courier New" panose="02070309020205020404" pitchFamily="49" charset="0"/>
              <a:buChar char="o"/>
            </a:pPr>
            <a:r>
              <a:rPr lang="en-US" dirty="0">
                <a:solidFill>
                  <a:schemeClr val="tx1"/>
                </a:solidFill>
                <a:latin typeface="+mn-lt"/>
              </a:rPr>
              <a:t>Verify connectivity.</a:t>
            </a:r>
          </a:p>
          <a:p>
            <a:pPr marL="577850" lvl="2" indent="-263525">
              <a:buClr>
                <a:schemeClr val="tx1"/>
              </a:buClr>
              <a:buFont typeface="Courier New" panose="02070309020205020404" pitchFamily="49" charset="0"/>
              <a:buChar char="o"/>
            </a:pPr>
            <a:r>
              <a:rPr lang="en-US" dirty="0">
                <a:solidFill>
                  <a:schemeClr val="tx1"/>
                </a:solidFill>
                <a:latin typeface="+mn-lt"/>
              </a:rPr>
              <a:t>Access a remote device.</a:t>
            </a:r>
          </a:p>
        </p:txBody>
      </p:sp>
      <p:sp>
        <p:nvSpPr>
          <p:cNvPr id="5" name="Footer Placeholder 1">
            <a:extLst>
              <a:ext uri="{FF2B5EF4-FFF2-40B4-BE49-F238E27FC236}">
                <a16:creationId xmlns:a16="http://schemas.microsoft.com/office/drawing/2014/main" id="{5D53BF5B-CDAB-4D43-4F42-B7228373907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46</a:t>
            </a:fld>
            <a:endParaRPr lang="en-US" dirty="0"/>
          </a:p>
        </p:txBody>
      </p:sp>
    </p:spTree>
    <p:extLst>
      <p:ext uri="{BB962C8B-B14F-4D97-AF65-F5344CB8AC3E}">
        <p14:creationId xmlns:p14="http://schemas.microsoft.com/office/powerpoint/2010/main" val="5323832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881FAD1-2E8E-611B-08E0-ACD2605C9E4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B62FA4E-FF9C-E670-F28D-810879FF83B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10F665C7-BADF-4803-FE68-77B1572DF708}"/>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16.6.4 Packet Tracer - Use Telnet and SSH</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4D9A426C-8A6C-DC00-39E8-3F9168806F0F}"/>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66EEFE03-6619-D2A0-82D0-DD69A4AD424B}"/>
              </a:ext>
            </a:extLst>
          </p:cNvPr>
          <p:cNvSpPr txBox="1"/>
          <p:nvPr/>
        </p:nvSpPr>
        <p:spPr>
          <a:xfrm>
            <a:off x="688067" y="1650236"/>
            <a:ext cx="7422248" cy="3493264"/>
          </a:xfrm>
          <a:prstGeom prst="rect">
            <a:avLst/>
          </a:prstGeom>
          <a:noFill/>
        </p:spPr>
        <p:txBody>
          <a:bodyPr wrap="square" rtlCol="0">
            <a:spAutoFit/>
          </a:bodyPr>
          <a:lstStyle/>
          <a:p>
            <a:pPr>
              <a:spcAft>
                <a:spcPts val="600"/>
              </a:spcAft>
            </a:pPr>
            <a:r>
              <a:rPr lang="en-US" sz="1200" b="1" dirty="0">
                <a:solidFill>
                  <a:schemeClr val="accent1"/>
                </a:solidFill>
                <a:latin typeface="Meiryo UI" panose="020B0604030504040204" pitchFamily="34" charset="-128"/>
                <a:ea typeface="Meiryo UI" panose="020B0604030504040204" pitchFamily="34" charset="-128"/>
              </a:rPr>
              <a:t>File: </a:t>
            </a:r>
            <a:r>
              <a:rPr lang="en-US" sz="1200" dirty="0">
                <a:solidFill>
                  <a:schemeClr val="bg1"/>
                </a:solidFill>
                <a:latin typeface="Meiryo UI" panose="020B0604030504040204" pitchFamily="34" charset="-128"/>
                <a:ea typeface="Meiryo UI" panose="020B0604030504040204" pitchFamily="34" charset="-128"/>
              </a:rPr>
              <a:t>16.6.4-packet-tracer---use-telnet-and-</a:t>
            </a:r>
            <a:r>
              <a:rPr lang="en-US" sz="1200" dirty="0" err="1">
                <a:solidFill>
                  <a:schemeClr val="bg1"/>
                </a:solidFill>
                <a:latin typeface="Meiryo UI" panose="020B0604030504040204" pitchFamily="34" charset="-128"/>
                <a:ea typeface="Meiryo UI" panose="020B0604030504040204" pitchFamily="34" charset="-128"/>
              </a:rPr>
              <a:t>ssh.pka</a:t>
            </a:r>
            <a:endParaRPr lang="en-US" sz="1200" dirty="0">
              <a:solidFill>
                <a:schemeClr val="bg1"/>
              </a:solidFill>
              <a:latin typeface="Meiryo UI" panose="020B0604030504040204" pitchFamily="34" charset="-128"/>
              <a:ea typeface="Meiryo UI" panose="020B0604030504040204" pitchFamily="34" charset="-128"/>
            </a:endParaRPr>
          </a:p>
          <a:p>
            <a:pPr>
              <a:spcAft>
                <a:spcPts val="600"/>
              </a:spcAft>
            </a:pPr>
            <a:r>
              <a:rPr lang="en-US" b="1" dirty="0" err="1">
                <a:solidFill>
                  <a:schemeClr val="accent1"/>
                </a:solidFill>
                <a:latin typeface="Meiryo UI" panose="020B0604030504040204" pitchFamily="34" charset="-128"/>
                <a:ea typeface="Meiryo UI" panose="020B0604030504040204" pitchFamily="34" charset="-128"/>
              </a:rPr>
              <a:t>目的</a:t>
            </a:r>
            <a:r>
              <a:rPr lang="en-US" b="1" dirty="0">
                <a:solidFill>
                  <a:schemeClr val="accent1"/>
                </a:solidFill>
                <a:latin typeface="Meiryo UI" panose="020B0604030504040204" pitchFamily="34" charset="-128"/>
                <a:ea typeface="Meiryo UI" panose="020B0604030504040204" pitchFamily="34" charset="-128"/>
              </a:rPr>
              <a:t>：</a:t>
            </a:r>
          </a:p>
          <a:p>
            <a:pPr marL="360000">
              <a:spcAft>
                <a:spcPts val="600"/>
              </a:spcAft>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および</a:t>
            </a: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を使用してルーターへのリモート接続を確立します。</a:t>
            </a:r>
          </a:p>
          <a:p>
            <a:pPr>
              <a:spcAft>
                <a:spcPts val="600"/>
              </a:spcAft>
              <a:buClr>
                <a:schemeClr val="tx1"/>
              </a:buClr>
            </a:pPr>
            <a:r>
              <a:rPr lang="en-US" b="1" dirty="0" err="1">
                <a:solidFill>
                  <a:schemeClr val="accent1"/>
                </a:solidFill>
                <a:latin typeface="Meiryo UI" panose="020B0604030504040204" pitchFamily="34" charset="-128"/>
                <a:ea typeface="Meiryo UI" panose="020B0604030504040204" pitchFamily="34" charset="-128"/>
              </a:rPr>
              <a:t>手順</a:t>
            </a:r>
            <a:r>
              <a:rPr lang="en-US" b="1" dirty="0">
                <a:solidFill>
                  <a:schemeClr val="accent1"/>
                </a:solidFill>
                <a:latin typeface="Meiryo UI" panose="020B0604030504040204" pitchFamily="34" charset="-128"/>
                <a:ea typeface="Meiryo UI" panose="020B0604030504040204" pitchFamily="34" charset="-128"/>
              </a:rPr>
              <a:t>：</a:t>
            </a:r>
          </a:p>
          <a:p>
            <a:pPr marL="342900"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接続の確認</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上で</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アドレスを確認</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ルーターに</a:t>
            </a:r>
            <a:r>
              <a:rPr lang="en-US" altLang="ja-JP" dirty="0">
                <a:solidFill>
                  <a:schemeClr val="tx1"/>
                </a:solidFill>
                <a:latin typeface="Meiryo UI" panose="020B0604030504040204" pitchFamily="34" charset="-128"/>
                <a:ea typeface="Meiryo UI" panose="020B0604030504040204" pitchFamily="34" charset="-128"/>
              </a:rPr>
              <a:t>ping</a:t>
            </a:r>
            <a:r>
              <a:rPr lang="ja-JP" altLang="en-US">
                <a:solidFill>
                  <a:schemeClr val="tx1"/>
                </a:solidFill>
                <a:latin typeface="Meiryo UI" panose="020B0604030504040204" pitchFamily="34" charset="-128"/>
                <a:ea typeface="Meiryo UI" panose="020B0604030504040204" pitchFamily="34" charset="-128"/>
              </a:rPr>
              <a:t>で接続確認</a:t>
            </a:r>
            <a:endParaRPr lang="en-US" altLang="ja-JP"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リモートデバイスへのアクセス</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ルータに</a:t>
            </a: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接続</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telnet 64.100.1.1</a:t>
            </a:r>
          </a:p>
          <a:p>
            <a:pPr marL="720000" lvl="1" indent="-34290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ルータに</a:t>
            </a: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接続</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ssh -l admin 64.100.1.1  ( ssh –l &lt; </a:t>
            </a:r>
            <a:r>
              <a:rPr lang="en-US" u="sng" dirty="0" err="1">
                <a:solidFill>
                  <a:schemeClr val="tx1"/>
                </a:solidFill>
                <a:latin typeface="Meiryo UI" panose="020B0604030504040204" pitchFamily="34" charset="-128"/>
                <a:ea typeface="Meiryo UI" panose="020B0604030504040204" pitchFamily="34" charset="-128"/>
              </a:rPr>
              <a:t>login_name</a:t>
            </a:r>
            <a:r>
              <a:rPr lang="en-US" u="sng" dirty="0">
                <a:solidFill>
                  <a:schemeClr val="tx1"/>
                </a:solidFill>
                <a:latin typeface="Meiryo UI" panose="020B0604030504040204" pitchFamily="34" charset="-128"/>
                <a:ea typeface="Meiryo UI" panose="020B0604030504040204" pitchFamily="34" charset="-128"/>
              </a:rPr>
              <a:t>&gt; )</a:t>
            </a:r>
            <a:endParaRPr lang="en-US"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55D7828B-92C5-A1FC-71A1-90601A5473E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47</a:t>
            </a:fld>
            <a:endParaRPr lang="en-US" dirty="0"/>
          </a:p>
        </p:txBody>
      </p:sp>
    </p:spTree>
    <p:extLst>
      <p:ext uri="{BB962C8B-B14F-4D97-AF65-F5344CB8AC3E}">
        <p14:creationId xmlns:p14="http://schemas.microsoft.com/office/powerpoint/2010/main" val="308494016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4933304-3A93-ECE0-0431-45501F1F48E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2608076-8672-D8BD-6AC1-159D0FE19F0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DDB06B99-B7E5-61C3-22D0-60748E9A1B51}"/>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16.7.1 Email Clients and Servers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CF1C6E96-E44E-0526-442B-B89C8F0D742C}"/>
              </a:ext>
            </a:extLst>
          </p:cNvPr>
          <p:cNvSpPr txBox="1"/>
          <p:nvPr/>
        </p:nvSpPr>
        <p:spPr>
          <a:xfrm>
            <a:off x="720726" y="1591168"/>
            <a:ext cx="8159114" cy="2646878"/>
          </a:xfrm>
          <a:prstGeom prst="rect">
            <a:avLst/>
          </a:prstGeom>
          <a:noFill/>
        </p:spPr>
        <p:txBody>
          <a:bodyPr wrap="square" rtlCol="0">
            <a:spAutoFit/>
          </a:bodyPr>
          <a:lstStyle/>
          <a:p>
            <a:pPr>
              <a:spcAft>
                <a:spcPts val="600"/>
              </a:spcAft>
              <a:buClr>
                <a:schemeClr val="tx1"/>
              </a:buClr>
            </a:pPr>
            <a:r>
              <a:rPr lang="en-US" dirty="0">
                <a:solidFill>
                  <a:schemeClr val="accent1"/>
                </a:solidFill>
                <a:latin typeface="+mn-lt"/>
              </a:rPr>
              <a:t>Email:</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One of the most used client/server applications on the internet.</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Users access their mailboxes using an email client.</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Web-based clients (e.g., Microsoft 365, Yahoo, Gmail) are common for accessing email.</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Format: </a:t>
            </a:r>
            <a:r>
              <a:rPr lang="en-US" dirty="0" err="1">
                <a:solidFill>
                  <a:schemeClr val="tx1"/>
                </a:solidFill>
                <a:latin typeface="+mn-lt"/>
              </a:rPr>
              <a:t>user@company.domain</a:t>
            </a:r>
            <a:endParaRPr lang="en-US" dirty="0">
              <a:solidFill>
                <a:schemeClr val="tx1"/>
              </a:solidFill>
              <a:latin typeface="+mn-lt"/>
            </a:endParaRPr>
          </a:p>
          <a:p>
            <a:pPr>
              <a:spcAft>
                <a:spcPts val="600"/>
              </a:spcAft>
              <a:buClr>
                <a:schemeClr val="tx1"/>
              </a:buClr>
            </a:pPr>
            <a:r>
              <a:rPr lang="en-US" dirty="0">
                <a:solidFill>
                  <a:schemeClr val="accent1"/>
                </a:solidFill>
                <a:latin typeface="+mn-lt"/>
              </a:rPr>
              <a:t>Email Protocols:</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SMTP (Simple Mail Transfer Protocol): Used for sending emails.</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POP3 (Post Office Protocol version 3): Used for retrieving emails.</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IMAP4 (Internet Message Access Protocol version 4)</a:t>
            </a:r>
          </a:p>
        </p:txBody>
      </p:sp>
      <p:sp>
        <p:nvSpPr>
          <p:cNvPr id="4" name="Footer Placeholder 1">
            <a:extLst>
              <a:ext uri="{FF2B5EF4-FFF2-40B4-BE49-F238E27FC236}">
                <a16:creationId xmlns:a16="http://schemas.microsoft.com/office/drawing/2014/main" id="{C0DE2E66-76A4-9F8C-CFC8-B7F85544688B}"/>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48</a:t>
            </a:fld>
            <a:endParaRPr lang="en-US" dirty="0"/>
          </a:p>
        </p:txBody>
      </p:sp>
    </p:spTree>
    <p:extLst>
      <p:ext uri="{BB962C8B-B14F-4D97-AF65-F5344CB8AC3E}">
        <p14:creationId xmlns:p14="http://schemas.microsoft.com/office/powerpoint/2010/main" val="15016247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6DB3455-B205-BD75-CD93-22D76BEB280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AAF2D4B-C46C-515A-A7BF-7196B95E4BE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9C0EC7E0-2BC7-FB39-51D7-CA64F6E881B5}"/>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16.7.1 Email Clients and Servers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89EC5A2E-5A85-7227-6B52-CC125C5CB15E}"/>
              </a:ext>
            </a:extLst>
          </p:cNvPr>
          <p:cNvSpPr txBox="1"/>
          <p:nvPr/>
        </p:nvSpPr>
        <p:spPr>
          <a:xfrm>
            <a:off x="720726" y="1591168"/>
            <a:ext cx="8159114" cy="2862322"/>
          </a:xfrm>
          <a:prstGeom prst="rect">
            <a:avLst/>
          </a:prstGeom>
          <a:noFill/>
        </p:spPr>
        <p:txBody>
          <a:bodyPr wrap="square" rtlCol="0">
            <a:spAutoFit/>
          </a:bodyPr>
          <a:lstStyle/>
          <a:p>
            <a:pPr>
              <a:spcAft>
                <a:spcPts val="600"/>
              </a:spcAft>
            </a:pPr>
            <a:r>
              <a:rPr lang="ja-JP" altLang="en-US">
                <a:solidFill>
                  <a:schemeClr val="accent1"/>
                </a:solidFill>
                <a:latin typeface="Meiryo UI" panose="020B0604030504040204" pitchFamily="34" charset="-128"/>
                <a:ea typeface="Meiryo UI" panose="020B0604030504040204" pitchFamily="34" charset="-128"/>
              </a:rPr>
              <a:t>電子メール</a:t>
            </a:r>
            <a:r>
              <a:rPr lang="en-US" altLang="ja-JP" dirty="0">
                <a:solidFill>
                  <a:schemeClr val="accent1"/>
                </a:solidFill>
                <a:latin typeface="Meiryo UI" panose="020B0604030504040204" pitchFamily="34" charset="-128"/>
                <a:ea typeface="Meiryo UI" panose="020B0604030504040204" pitchFamily="34" charset="-128"/>
              </a:rPr>
              <a:t>:</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インターネットで最も利用されているクライアント</a:t>
            </a:r>
            <a:r>
              <a:rPr lang="en-US" altLang="ja-JP"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サーバーアプリケーションの</a:t>
            </a:r>
            <a:r>
              <a:rPr lang="en-US" altLang="ja-JP" dirty="0">
                <a:solidFill>
                  <a:schemeClr val="tx1"/>
                </a:solidFill>
                <a:latin typeface="Meiryo UI" panose="020B0604030504040204" pitchFamily="34" charset="-128"/>
                <a:ea typeface="Meiryo UI" panose="020B0604030504040204" pitchFamily="34" charset="-128"/>
              </a:rPr>
              <a:t>1</a:t>
            </a:r>
            <a:r>
              <a:rPr lang="ja-JP" altLang="en-US">
                <a:solidFill>
                  <a:schemeClr val="tx1"/>
                </a:solidFill>
                <a:latin typeface="Meiryo UI" panose="020B0604030504040204" pitchFamily="34" charset="-128"/>
                <a:ea typeface="Meiryo UI" panose="020B0604030504040204" pitchFamily="34" charset="-128"/>
              </a:rPr>
              <a:t>つです。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ユーザーはメールクライアントを使用してサーバーのメールボックスにアクセスします。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Web</a:t>
            </a:r>
            <a:r>
              <a:rPr lang="ja-JP" altLang="en-US">
                <a:solidFill>
                  <a:schemeClr val="tx1"/>
                </a:solidFill>
                <a:latin typeface="Meiryo UI" panose="020B0604030504040204" pitchFamily="34" charset="-128"/>
                <a:ea typeface="Meiryo UI" panose="020B0604030504040204" pitchFamily="34" charset="-128"/>
              </a:rPr>
              <a:t>ベースのクライアント（例</a:t>
            </a:r>
            <a:r>
              <a:rPr lang="en-US" altLang="ja-JP" dirty="0">
                <a:solidFill>
                  <a:schemeClr val="tx1"/>
                </a:solidFill>
                <a:latin typeface="Meiryo UI" panose="020B0604030504040204" pitchFamily="34" charset="-128"/>
                <a:ea typeface="Meiryo UI" panose="020B0604030504040204" pitchFamily="34" charset="-128"/>
              </a:rPr>
              <a:t>: </a:t>
            </a:r>
            <a:r>
              <a:rPr lang="en-US" dirty="0">
                <a:solidFill>
                  <a:schemeClr val="tx1"/>
                </a:solidFill>
                <a:latin typeface="Meiryo UI" panose="020B0604030504040204" pitchFamily="34" charset="-128"/>
                <a:ea typeface="Meiryo UI" panose="020B0604030504040204" pitchFamily="34" charset="-128"/>
              </a:rPr>
              <a:t>Microsoft 365、Yahoo、Gmail）</a:t>
            </a:r>
            <a:r>
              <a:rPr lang="ja-JP" altLang="en-US">
                <a:solidFill>
                  <a:schemeClr val="tx1"/>
                </a:solidFill>
                <a:latin typeface="Meiryo UI" panose="020B0604030504040204" pitchFamily="34" charset="-128"/>
                <a:ea typeface="Meiryo UI" panose="020B0604030504040204" pitchFamily="34" charset="-128"/>
              </a:rPr>
              <a:t>は、電子メールへのアクセスによく使用されます。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フォーマット</a:t>
            </a:r>
            <a:r>
              <a:rPr lang="en-US" altLang="ja-JP" dirty="0">
                <a:solidFill>
                  <a:schemeClr val="tx1"/>
                </a:solidFill>
                <a:latin typeface="Meiryo UI" panose="020B0604030504040204" pitchFamily="34" charset="-128"/>
                <a:ea typeface="Meiryo UI" panose="020B0604030504040204" pitchFamily="34" charset="-128"/>
              </a:rPr>
              <a:t>: </a:t>
            </a:r>
            <a:r>
              <a:rPr lang="en-US" dirty="0" err="1">
                <a:solidFill>
                  <a:schemeClr val="tx1"/>
                </a:solidFill>
                <a:latin typeface="Meiryo UI" panose="020B0604030504040204" pitchFamily="34" charset="-128"/>
                <a:ea typeface="Meiryo UI" panose="020B0604030504040204" pitchFamily="34" charset="-128"/>
              </a:rPr>
              <a:t>user@company.domain</a:t>
            </a:r>
            <a:endParaRPr lang="en-US"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accent1"/>
                </a:solidFill>
                <a:latin typeface="Meiryo UI" panose="020B0604030504040204" pitchFamily="34" charset="-128"/>
                <a:ea typeface="Meiryo UI" panose="020B0604030504040204" pitchFamily="34" charset="-128"/>
              </a:rPr>
              <a:t>電子メールプロトコル</a:t>
            </a:r>
            <a:r>
              <a:rPr lang="en-US" altLang="ja-JP" dirty="0">
                <a:solidFill>
                  <a:schemeClr val="accent1"/>
                </a:solidFill>
                <a:latin typeface="Meiryo UI" panose="020B0604030504040204" pitchFamily="34" charset="-128"/>
                <a:ea typeface="Meiryo UI" panose="020B0604030504040204" pitchFamily="34" charset="-128"/>
              </a:rPr>
              <a:t>:</a:t>
            </a:r>
          </a:p>
          <a:p>
            <a:pPr marL="285750" indent="-285750">
              <a:spcAft>
                <a:spcPts val="600"/>
              </a:spcAft>
              <a:buClr>
                <a:schemeClr val="tx1"/>
              </a:buClr>
              <a:buFont typeface="Arial" panose="020B0604020202020204" pitchFamily="34" charset="0"/>
              <a:buChar char="•"/>
            </a:pPr>
            <a:r>
              <a:rPr lang="en-US" dirty="0" err="1">
                <a:solidFill>
                  <a:schemeClr val="tx1"/>
                </a:solidFill>
                <a:latin typeface="Meiryo UI" panose="020B0604030504040204" pitchFamily="34" charset="-128"/>
                <a:ea typeface="Meiryo UI" panose="020B0604030504040204" pitchFamily="34" charset="-128"/>
              </a:rPr>
              <a:t>SMTP（Simple</a:t>
            </a:r>
            <a:r>
              <a:rPr lang="en-US" dirty="0">
                <a:solidFill>
                  <a:schemeClr val="tx1"/>
                </a:solidFill>
                <a:latin typeface="Meiryo UI" panose="020B0604030504040204" pitchFamily="34" charset="-128"/>
                <a:ea typeface="Meiryo UI" panose="020B0604030504040204" pitchFamily="34" charset="-128"/>
              </a:rPr>
              <a:t> Mail Transfer Protocol）: </a:t>
            </a:r>
            <a:r>
              <a:rPr lang="ja-JP" altLang="en-US">
                <a:solidFill>
                  <a:schemeClr val="tx1"/>
                </a:solidFill>
                <a:latin typeface="Meiryo UI" panose="020B0604030504040204" pitchFamily="34" charset="-128"/>
                <a:ea typeface="Meiryo UI" panose="020B0604030504040204" pitchFamily="34" charset="-128"/>
              </a:rPr>
              <a:t>メール送信に使用されます。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POP3（Post Office Protocol version 3）: </a:t>
            </a:r>
            <a:r>
              <a:rPr lang="ja-JP" altLang="en-US">
                <a:solidFill>
                  <a:schemeClr val="tx1"/>
                </a:solidFill>
                <a:latin typeface="Meiryo UI" panose="020B0604030504040204" pitchFamily="34" charset="-128"/>
                <a:ea typeface="Meiryo UI" panose="020B0604030504040204" pitchFamily="34" charset="-128"/>
              </a:rPr>
              <a:t>メール受信に使用されます。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IMAP4（Internet Message Access Protocol version 4））: </a:t>
            </a:r>
            <a:r>
              <a:rPr lang="ja-JP" altLang="en-US">
                <a:solidFill>
                  <a:schemeClr val="tx1"/>
                </a:solidFill>
                <a:latin typeface="Meiryo UI" panose="020B0604030504040204" pitchFamily="34" charset="-128"/>
                <a:ea typeface="Meiryo UI" panose="020B0604030504040204" pitchFamily="34" charset="-128"/>
              </a:rPr>
              <a:t>メール受信に使用されます。</a:t>
            </a:r>
          </a:p>
        </p:txBody>
      </p:sp>
      <p:sp>
        <p:nvSpPr>
          <p:cNvPr id="4" name="Footer Placeholder 1">
            <a:extLst>
              <a:ext uri="{FF2B5EF4-FFF2-40B4-BE49-F238E27FC236}">
                <a16:creationId xmlns:a16="http://schemas.microsoft.com/office/drawing/2014/main" id="{38E6A39D-CDB8-F3BE-7932-F068F2E5FDE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49</a:t>
            </a:fld>
            <a:endParaRPr lang="en-US" dirty="0"/>
          </a:p>
        </p:txBody>
      </p:sp>
    </p:spTree>
    <p:extLst>
      <p:ext uri="{BB962C8B-B14F-4D97-AF65-F5344CB8AC3E}">
        <p14:creationId xmlns:p14="http://schemas.microsoft.com/office/powerpoint/2010/main" val="2987935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FC3E210-C252-9F8E-59A6-D51765FF914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5F6C0CE-CA66-161F-D20A-E18A27129B24}"/>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1. About Today’s Class</a:t>
            </a:r>
            <a:br>
              <a:rPr lang="en-US" dirty="0"/>
            </a:br>
            <a:br>
              <a:rPr lang="en-US" dirty="0"/>
            </a:br>
            <a:endParaRPr lang="en-US" dirty="0"/>
          </a:p>
        </p:txBody>
      </p:sp>
      <p:sp>
        <p:nvSpPr>
          <p:cNvPr id="4" name="TextBox 3">
            <a:extLst>
              <a:ext uri="{FF2B5EF4-FFF2-40B4-BE49-F238E27FC236}">
                <a16:creationId xmlns:a16="http://schemas.microsoft.com/office/drawing/2014/main" id="{2064A5F3-68DF-035B-E57F-EEF5EDC58895}"/>
              </a:ext>
            </a:extLst>
          </p:cNvPr>
          <p:cNvSpPr txBox="1"/>
          <p:nvPr/>
        </p:nvSpPr>
        <p:spPr>
          <a:xfrm>
            <a:off x="720725" y="1112700"/>
            <a:ext cx="7782144" cy="3754874"/>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ea typeface="+mn-ea"/>
                <a:hlinkClick r:id="rId3"/>
              </a:rPr>
              <a:t>Module 16: Application Layer Services </a:t>
            </a:r>
            <a:endParaRPr lang="en-US" sz="2800" i="0" dirty="0">
              <a:solidFill>
                <a:schemeClr val="tx1"/>
              </a:solidFill>
              <a:effectLst/>
              <a:latin typeface="+mn-lt"/>
              <a:ea typeface="+mn-ea"/>
            </a:endParaRPr>
          </a:p>
          <a:p>
            <a:pPr algn="l" fontAlgn="ctr">
              <a:spcAft>
                <a:spcPts val="600"/>
              </a:spcAft>
              <a:buClr>
                <a:schemeClr val="tx1"/>
              </a:buClr>
            </a:pPr>
            <a:r>
              <a:rPr lang="en-US" sz="1600" i="0" dirty="0">
                <a:solidFill>
                  <a:schemeClr val="tx1"/>
                </a:solidFill>
                <a:effectLst/>
                <a:latin typeface="+mn-lt"/>
                <a:ea typeface="+mn-ea"/>
              </a:rPr>
              <a:t>16.0. </a:t>
            </a:r>
            <a:r>
              <a:rPr lang="en-US" sz="1600" dirty="0">
                <a:solidFill>
                  <a:schemeClr val="tx1"/>
                </a:solidFill>
                <a:latin typeface="+mn-lt"/>
                <a:ea typeface="+mn-ea"/>
              </a:rPr>
              <a:t>イントロダクション</a:t>
            </a:r>
            <a:endParaRPr lang="en-US" sz="1600" i="0" dirty="0">
              <a:solidFill>
                <a:schemeClr val="tx1"/>
              </a:solidFill>
              <a:effectLst/>
              <a:latin typeface="+mn-lt"/>
              <a:ea typeface="+mn-ea"/>
            </a:endParaRPr>
          </a:p>
          <a:p>
            <a:pPr algn="l" fontAlgn="ctr">
              <a:spcAft>
                <a:spcPts val="600"/>
              </a:spcAft>
              <a:buClr>
                <a:schemeClr val="tx1"/>
              </a:buClr>
            </a:pPr>
            <a:r>
              <a:rPr lang="en-US" altLang="ja-JP" sz="1600" dirty="0">
                <a:solidFill>
                  <a:schemeClr val="tx1"/>
                </a:solidFill>
                <a:latin typeface="+mn-lt"/>
                <a:ea typeface="+mn-ea"/>
              </a:rPr>
              <a:t>16.1. </a:t>
            </a:r>
            <a:r>
              <a:rPr lang="ja-JP" altLang="en-US" sz="1600">
                <a:solidFill>
                  <a:schemeClr val="tx1"/>
                </a:solidFill>
                <a:latin typeface="+mn-lt"/>
                <a:ea typeface="+mn-ea"/>
              </a:rPr>
              <a:t>クライアントサーバーの関係</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16.2. </a:t>
            </a:r>
            <a:r>
              <a:rPr lang="ja-JP" altLang="en-US" sz="1600">
                <a:solidFill>
                  <a:schemeClr val="tx1"/>
                </a:solidFill>
                <a:latin typeface="+mn-lt"/>
                <a:ea typeface="+mn-ea"/>
              </a:rPr>
              <a:t>ネットワークアプリケーションサービス</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16.3. </a:t>
            </a:r>
            <a:r>
              <a:rPr lang="ja-JP" altLang="en-US" sz="1600">
                <a:solidFill>
                  <a:schemeClr val="tx1"/>
                </a:solidFill>
                <a:latin typeface="+mn-lt"/>
                <a:ea typeface="+mn-ea"/>
              </a:rPr>
              <a:t>ドメインネーム</a:t>
            </a:r>
            <a:r>
              <a:rPr lang="ja-JP" altLang="en-JP" sz="1600">
                <a:solidFill>
                  <a:schemeClr val="tx1"/>
                </a:solidFill>
                <a:latin typeface="+mn-lt"/>
                <a:ea typeface="+mn-ea"/>
              </a:rPr>
              <a:t>（</a:t>
            </a:r>
            <a:r>
              <a:rPr lang="en-JP" altLang="ja-JP" sz="1600" dirty="0">
                <a:solidFill>
                  <a:schemeClr val="tx1"/>
                </a:solidFill>
                <a:latin typeface="+mn-lt"/>
                <a:ea typeface="+mn-ea"/>
              </a:rPr>
              <a:t>DNS)</a:t>
            </a:r>
            <a:r>
              <a:rPr lang="ja-JP" altLang="en-US" sz="1600">
                <a:solidFill>
                  <a:schemeClr val="tx1"/>
                </a:solidFill>
                <a:latin typeface="+mn-lt"/>
                <a:ea typeface="+mn-ea"/>
              </a:rPr>
              <a:t>システム</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16.4. </a:t>
            </a:r>
            <a:r>
              <a:rPr lang="ja-JP" altLang="en-US" sz="1600">
                <a:solidFill>
                  <a:schemeClr val="tx1"/>
                </a:solidFill>
                <a:latin typeface="+mn-lt"/>
                <a:ea typeface="+mn-ea"/>
              </a:rPr>
              <a:t>ウェブクライアントとサーバー</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16.5. </a:t>
            </a:r>
            <a:r>
              <a:rPr lang="en-US" sz="1600" dirty="0">
                <a:solidFill>
                  <a:schemeClr val="tx1"/>
                </a:solidFill>
                <a:latin typeface="+mn-lt"/>
                <a:ea typeface="+mn-ea"/>
              </a:rPr>
              <a:t>FTP</a:t>
            </a:r>
            <a:r>
              <a:rPr lang="ja-JP" altLang="en-US" sz="1600">
                <a:solidFill>
                  <a:schemeClr val="tx1"/>
                </a:solidFill>
                <a:latin typeface="+mn-lt"/>
                <a:ea typeface="+mn-ea"/>
              </a:rPr>
              <a:t>クライアントとサーバー</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16.6. </a:t>
            </a:r>
            <a:r>
              <a:rPr lang="ja-JP" altLang="en-US" sz="1600">
                <a:solidFill>
                  <a:schemeClr val="tx1"/>
                </a:solidFill>
                <a:latin typeface="+mn-lt"/>
                <a:ea typeface="+mn-ea"/>
              </a:rPr>
              <a:t>バーチャルターミナル</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16.7. </a:t>
            </a:r>
            <a:r>
              <a:rPr lang="ja-JP" altLang="en-US" sz="1600">
                <a:solidFill>
                  <a:schemeClr val="tx1"/>
                </a:solidFill>
                <a:latin typeface="+mn-lt"/>
                <a:ea typeface="+mn-ea"/>
              </a:rPr>
              <a:t>メールとメッセージング</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16.8. </a:t>
            </a:r>
            <a:r>
              <a:rPr lang="ja-JP" altLang="en-US" sz="1600">
                <a:solidFill>
                  <a:schemeClr val="tx1"/>
                </a:solidFill>
                <a:latin typeface="+mn-lt"/>
                <a:ea typeface="+mn-ea"/>
              </a:rPr>
              <a:t>アプリケーションレイヤーサービスのまとめ</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16.9. </a:t>
            </a:r>
            <a:r>
              <a:rPr lang="ja-JP" altLang="en-US" sz="1600">
                <a:solidFill>
                  <a:schemeClr val="tx1"/>
                </a:solidFill>
                <a:latin typeface="+mn-lt"/>
                <a:ea typeface="+mn-ea"/>
              </a:rPr>
              <a:t>確認テスト</a:t>
            </a:r>
            <a:r>
              <a:rPr lang="en-US" altLang="ja-JP" sz="1600" dirty="0">
                <a:solidFill>
                  <a:schemeClr val="tx1"/>
                </a:solidFill>
                <a:latin typeface="+mn-lt"/>
                <a:ea typeface="+mn-ea"/>
              </a:rPr>
              <a:t>15</a:t>
            </a:r>
            <a:endParaRPr lang="en-US" sz="1600" i="0" dirty="0">
              <a:solidFill>
                <a:schemeClr val="tx1"/>
              </a:solidFill>
              <a:effectLst/>
              <a:latin typeface="+mn-lt"/>
              <a:ea typeface="+mn-ea"/>
            </a:endParaRPr>
          </a:p>
        </p:txBody>
      </p:sp>
      <p:grpSp>
        <p:nvGrpSpPr>
          <p:cNvPr id="7" name="Group 6">
            <a:extLst>
              <a:ext uri="{FF2B5EF4-FFF2-40B4-BE49-F238E27FC236}">
                <a16:creationId xmlns:a16="http://schemas.microsoft.com/office/drawing/2014/main" id="{DED26646-6442-F13D-6964-8FC7141739EB}"/>
              </a:ext>
            </a:extLst>
          </p:cNvPr>
          <p:cNvGrpSpPr/>
          <p:nvPr/>
        </p:nvGrpSpPr>
        <p:grpSpPr>
          <a:xfrm>
            <a:off x="178891" y="4568825"/>
            <a:ext cx="324609" cy="374825"/>
            <a:chOff x="815646" y="3236358"/>
            <a:chExt cx="324609" cy="374825"/>
          </a:xfrm>
        </p:grpSpPr>
        <p:sp>
          <p:nvSpPr>
            <p:cNvPr id="3" name="Google Shape;10287;p77">
              <a:extLst>
                <a:ext uri="{FF2B5EF4-FFF2-40B4-BE49-F238E27FC236}">
                  <a16:creationId xmlns:a16="http://schemas.microsoft.com/office/drawing/2014/main" id="{904B9398-C6C7-2E51-59A8-1518F45E50FB}"/>
                </a:ext>
              </a:extLst>
            </p:cNvPr>
            <p:cNvSpPr/>
            <p:nvPr/>
          </p:nvSpPr>
          <p:spPr>
            <a:xfrm>
              <a:off x="867569" y="3390215"/>
              <a:ext cx="229092" cy="174844"/>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sp>
          <p:nvSpPr>
            <p:cNvPr id="5" name="Google Shape;10288;p77">
              <a:extLst>
                <a:ext uri="{FF2B5EF4-FFF2-40B4-BE49-F238E27FC236}">
                  <a16:creationId xmlns:a16="http://schemas.microsoft.com/office/drawing/2014/main" id="{A4B29AC7-0234-3611-306A-32EF0A7ED872}"/>
                </a:ext>
              </a:extLst>
            </p:cNvPr>
            <p:cNvSpPr/>
            <p:nvPr/>
          </p:nvSpPr>
          <p:spPr>
            <a:xfrm>
              <a:off x="815646" y="3236358"/>
              <a:ext cx="324609" cy="374825"/>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grpSp>
      <p:sp>
        <p:nvSpPr>
          <p:cNvPr id="2" name="Google Shape;10055;p76">
            <a:extLst>
              <a:ext uri="{FF2B5EF4-FFF2-40B4-BE49-F238E27FC236}">
                <a16:creationId xmlns:a16="http://schemas.microsoft.com/office/drawing/2014/main" id="{96DBFBBE-C1E6-6D23-3498-3C3DDA4514D5}"/>
              </a:ext>
            </a:extLst>
          </p:cNvPr>
          <p:cNvSpPr/>
          <p:nvPr/>
        </p:nvSpPr>
        <p:spPr>
          <a:xfrm>
            <a:off x="286991" y="1960374"/>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10055;p76">
            <a:extLst>
              <a:ext uri="{FF2B5EF4-FFF2-40B4-BE49-F238E27FC236}">
                <a16:creationId xmlns:a16="http://schemas.microsoft.com/office/drawing/2014/main" id="{D1607421-7EFD-FD56-4B0E-4498131C0439}"/>
              </a:ext>
            </a:extLst>
          </p:cNvPr>
          <p:cNvSpPr/>
          <p:nvPr/>
        </p:nvSpPr>
        <p:spPr>
          <a:xfrm>
            <a:off x="300945" y="2954443"/>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 name="Google Shape;10055;p76">
            <a:extLst>
              <a:ext uri="{FF2B5EF4-FFF2-40B4-BE49-F238E27FC236}">
                <a16:creationId xmlns:a16="http://schemas.microsoft.com/office/drawing/2014/main" id="{69C2DF86-237D-3285-4E49-ED7D808AFC0E}"/>
              </a:ext>
            </a:extLst>
          </p:cNvPr>
          <p:cNvSpPr/>
          <p:nvPr/>
        </p:nvSpPr>
        <p:spPr>
          <a:xfrm>
            <a:off x="300945" y="3273365"/>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 name="Google Shape;10055;p76">
            <a:extLst>
              <a:ext uri="{FF2B5EF4-FFF2-40B4-BE49-F238E27FC236}">
                <a16:creationId xmlns:a16="http://schemas.microsoft.com/office/drawing/2014/main" id="{231B864D-5572-ADF9-2E92-53989F686B61}"/>
              </a:ext>
            </a:extLst>
          </p:cNvPr>
          <p:cNvSpPr/>
          <p:nvPr/>
        </p:nvSpPr>
        <p:spPr>
          <a:xfrm>
            <a:off x="300945" y="3629590"/>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Footer Placeholder 1">
            <a:extLst>
              <a:ext uri="{FF2B5EF4-FFF2-40B4-BE49-F238E27FC236}">
                <a16:creationId xmlns:a16="http://schemas.microsoft.com/office/drawing/2014/main" id="{6890029E-AC59-95F6-4052-DCEBA35D1AF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a:t>
            </a:fld>
            <a:endParaRPr lang="en-US" dirty="0"/>
          </a:p>
        </p:txBody>
      </p:sp>
    </p:spTree>
    <p:extLst>
      <p:ext uri="{BB962C8B-B14F-4D97-AF65-F5344CB8AC3E}">
        <p14:creationId xmlns:p14="http://schemas.microsoft.com/office/powerpoint/2010/main" val="17765751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F5A0B2F-8E0A-158E-9E16-A46773235DF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3C35155-54AC-0B60-1756-A8D934F9C14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B06CCC4C-8277-3539-74FB-48CBED2F4B8F}"/>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16.7.2 Email Protocols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803D33C1-C83F-C2D4-D411-BB4C4763D52F}"/>
              </a:ext>
            </a:extLst>
          </p:cNvPr>
          <p:cNvSpPr txBox="1"/>
          <p:nvPr/>
        </p:nvSpPr>
        <p:spPr>
          <a:xfrm>
            <a:off x="720726" y="1591168"/>
            <a:ext cx="8189594" cy="3077766"/>
          </a:xfrm>
          <a:prstGeom prst="rect">
            <a:avLst/>
          </a:prstGeom>
          <a:noFill/>
        </p:spPr>
        <p:txBody>
          <a:bodyPr wrap="square" rtlCol="0">
            <a:spAutoFit/>
          </a:bodyPr>
          <a:lstStyle/>
          <a:p>
            <a:pPr>
              <a:spcAft>
                <a:spcPts val="600"/>
              </a:spcAft>
              <a:buClr>
                <a:schemeClr val="tx1"/>
              </a:buClr>
            </a:pPr>
            <a:r>
              <a:rPr lang="en-US" dirty="0">
                <a:solidFill>
                  <a:schemeClr val="accent1"/>
                </a:solidFill>
                <a:latin typeface="+mn-lt"/>
              </a:rPr>
              <a:t>SMTP (Simple Mail Transfer Protocol):</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Used by email clients to send messages to a local server; also used between servers for forwarding.</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Port: SMTP operates on port 25.</a:t>
            </a:r>
          </a:p>
          <a:p>
            <a:pPr>
              <a:spcAft>
                <a:spcPts val="600"/>
              </a:spcAft>
              <a:buClr>
                <a:schemeClr val="tx1"/>
              </a:buClr>
            </a:pPr>
            <a:r>
              <a:rPr lang="en-US" dirty="0">
                <a:solidFill>
                  <a:schemeClr val="accent1"/>
                </a:solidFill>
                <a:latin typeface="+mn-lt"/>
              </a:rPr>
              <a:t>POP3 (Post Office Protocol version 3):</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Receives and stores messages; downloads messages to the client upon connection.</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Port: POP3 operates on port 110.</a:t>
            </a:r>
          </a:p>
          <a:p>
            <a:pPr>
              <a:spcAft>
                <a:spcPts val="600"/>
              </a:spcAft>
              <a:buClr>
                <a:schemeClr val="tx1"/>
              </a:buClr>
            </a:pPr>
            <a:r>
              <a:rPr lang="en-US" dirty="0">
                <a:solidFill>
                  <a:schemeClr val="accent1"/>
                </a:solidFill>
                <a:latin typeface="+mn-lt"/>
              </a:rPr>
              <a:t>IMAP4 (Internet Message Access Protocol version 4):</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Similar to POP3 in receiving and storing messages but keeps messages on the server unless deleted by the user.</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Port: IMAP4 listens on port 143.</a:t>
            </a:r>
          </a:p>
        </p:txBody>
      </p:sp>
      <p:sp>
        <p:nvSpPr>
          <p:cNvPr id="4" name="Footer Placeholder 1">
            <a:extLst>
              <a:ext uri="{FF2B5EF4-FFF2-40B4-BE49-F238E27FC236}">
                <a16:creationId xmlns:a16="http://schemas.microsoft.com/office/drawing/2014/main" id="{C69DEEAE-D854-BC43-04A3-F644309258D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50</a:t>
            </a:fld>
            <a:endParaRPr lang="en-US" dirty="0"/>
          </a:p>
        </p:txBody>
      </p:sp>
    </p:spTree>
    <p:extLst>
      <p:ext uri="{BB962C8B-B14F-4D97-AF65-F5344CB8AC3E}">
        <p14:creationId xmlns:p14="http://schemas.microsoft.com/office/powerpoint/2010/main" val="22753275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56EB261-8E87-F654-35E3-AA4CA84F719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B0C4EF7-6090-76ED-5356-7A1A72C08222}"/>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95DD3F90-FEBE-E43B-B292-DCE2AC0CCF86}"/>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16.7.2 Email Protocols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C97F05C1-4434-2456-5CFA-93ADD1B88F7C}"/>
              </a:ext>
            </a:extLst>
          </p:cNvPr>
          <p:cNvSpPr txBox="1"/>
          <p:nvPr/>
        </p:nvSpPr>
        <p:spPr>
          <a:xfrm>
            <a:off x="720726" y="1591168"/>
            <a:ext cx="8189594" cy="2862322"/>
          </a:xfrm>
          <a:prstGeom prst="rect">
            <a:avLst/>
          </a:prstGeom>
          <a:noFill/>
        </p:spPr>
        <p:txBody>
          <a:bodyPr wrap="square" rtlCol="0">
            <a:spAutoFit/>
          </a:bodyPr>
          <a:lstStyle/>
          <a:p>
            <a:pPr>
              <a:spcAft>
                <a:spcPts val="600"/>
              </a:spcAft>
            </a:pPr>
            <a:r>
              <a:rPr lang="en-US" dirty="0" err="1">
                <a:solidFill>
                  <a:schemeClr val="accent1"/>
                </a:solidFill>
                <a:latin typeface="Meiryo UI" panose="020B0604030504040204" pitchFamily="34" charset="-128"/>
                <a:ea typeface="Meiryo UI" panose="020B0604030504040204" pitchFamily="34" charset="-128"/>
              </a:rPr>
              <a:t>SMTP（Simple</a:t>
            </a:r>
            <a:r>
              <a:rPr lang="en-US" dirty="0">
                <a:solidFill>
                  <a:schemeClr val="accent1"/>
                </a:solidFill>
                <a:latin typeface="Meiryo UI" panose="020B0604030504040204" pitchFamily="34" charset="-128"/>
                <a:ea typeface="Meiryo UI" panose="020B0604030504040204" pitchFamily="34" charset="-128"/>
              </a:rPr>
              <a:t> Mail Transfer Protocol）:</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メールクライアントがメッセージをサーバーに送信する際に使用される。メールサーバー間での転送にも使用されます。</a:t>
            </a: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SMTP</a:t>
            </a:r>
            <a:r>
              <a:rPr lang="ja-JP" altLang="en-US">
                <a:solidFill>
                  <a:schemeClr val="tx1"/>
                </a:solidFill>
                <a:latin typeface="Meiryo UI" panose="020B0604030504040204" pitchFamily="34" charset="-128"/>
                <a:ea typeface="Meiryo UI" panose="020B0604030504040204" pitchFamily="34" charset="-128"/>
              </a:rPr>
              <a:t>はポート</a:t>
            </a:r>
            <a:r>
              <a:rPr lang="en-US" altLang="ja-JP" dirty="0">
                <a:solidFill>
                  <a:schemeClr val="accent1"/>
                </a:solidFill>
                <a:latin typeface="Meiryo UI" panose="020B0604030504040204" pitchFamily="34" charset="-128"/>
                <a:ea typeface="Meiryo UI" panose="020B0604030504040204" pitchFamily="34" charset="-128"/>
              </a:rPr>
              <a:t>25</a:t>
            </a:r>
            <a:r>
              <a:rPr lang="ja-JP" altLang="en-US">
                <a:solidFill>
                  <a:schemeClr val="tx1"/>
                </a:solidFill>
                <a:latin typeface="Meiryo UI" panose="020B0604030504040204" pitchFamily="34" charset="-128"/>
                <a:ea typeface="Meiryo UI" panose="020B0604030504040204" pitchFamily="34" charset="-128"/>
              </a:rPr>
              <a:t>で動作します。</a:t>
            </a:r>
          </a:p>
          <a:p>
            <a:pPr>
              <a:spcAft>
                <a:spcPts val="600"/>
              </a:spcAft>
            </a:pPr>
            <a:r>
              <a:rPr lang="en-US" dirty="0">
                <a:solidFill>
                  <a:schemeClr val="accent1"/>
                </a:solidFill>
                <a:latin typeface="Meiryo UI" panose="020B0604030504040204" pitchFamily="34" charset="-128"/>
                <a:ea typeface="Meiryo UI" panose="020B0604030504040204" pitchFamily="34" charset="-128"/>
              </a:rPr>
              <a:t>POP3（Post Office Protocol version 3）:</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メッセージを受信し保存するために使われます。メッセージをクライアント上にダウンロードします。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POP3</a:t>
            </a:r>
            <a:r>
              <a:rPr lang="ja-JP" altLang="en-US">
                <a:solidFill>
                  <a:schemeClr val="tx1"/>
                </a:solidFill>
                <a:latin typeface="Meiryo UI" panose="020B0604030504040204" pitchFamily="34" charset="-128"/>
                <a:ea typeface="Meiryo UI" panose="020B0604030504040204" pitchFamily="34" charset="-128"/>
              </a:rPr>
              <a:t>はポート</a:t>
            </a:r>
            <a:r>
              <a:rPr lang="en-US" altLang="ja-JP" dirty="0">
                <a:solidFill>
                  <a:schemeClr val="accent1"/>
                </a:solidFill>
                <a:latin typeface="Meiryo UI" panose="020B0604030504040204" pitchFamily="34" charset="-128"/>
                <a:ea typeface="Meiryo UI" panose="020B0604030504040204" pitchFamily="34" charset="-128"/>
              </a:rPr>
              <a:t>110</a:t>
            </a:r>
            <a:r>
              <a:rPr lang="ja-JP" altLang="en-US">
                <a:solidFill>
                  <a:schemeClr val="tx1"/>
                </a:solidFill>
                <a:latin typeface="Meiryo UI" panose="020B0604030504040204" pitchFamily="34" charset="-128"/>
                <a:ea typeface="Meiryo UI" panose="020B0604030504040204" pitchFamily="34" charset="-128"/>
              </a:rPr>
              <a:t>で動作します。</a:t>
            </a:r>
          </a:p>
          <a:p>
            <a:pPr>
              <a:spcAft>
                <a:spcPts val="600"/>
              </a:spcAft>
            </a:pPr>
            <a:r>
              <a:rPr lang="en-US" dirty="0">
                <a:solidFill>
                  <a:schemeClr val="accent1"/>
                </a:solidFill>
                <a:latin typeface="Meiryo UI" panose="020B0604030504040204" pitchFamily="34" charset="-128"/>
                <a:ea typeface="Meiryo UI" panose="020B0604030504040204" pitchFamily="34" charset="-128"/>
              </a:rPr>
              <a:t>IMAP4（Internet Message Access Protocol version 4）:</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メッセージの受信に使われます。</a:t>
            </a:r>
            <a:r>
              <a:rPr lang="en-US" dirty="0">
                <a:solidFill>
                  <a:schemeClr val="tx1"/>
                </a:solidFill>
                <a:latin typeface="Meiryo UI" panose="020B0604030504040204" pitchFamily="34" charset="-128"/>
                <a:ea typeface="Meiryo UI" panose="020B0604030504040204" pitchFamily="34" charset="-128"/>
              </a:rPr>
              <a:t>POP3</a:t>
            </a:r>
            <a:r>
              <a:rPr lang="ja-JP" altLang="en-US">
                <a:solidFill>
                  <a:schemeClr val="tx1"/>
                </a:solidFill>
                <a:latin typeface="Meiryo UI" panose="020B0604030504040204" pitchFamily="34" charset="-128"/>
                <a:ea typeface="Meiryo UI" panose="020B0604030504040204" pitchFamily="34" charset="-128"/>
              </a:rPr>
              <a:t>に似ていますが、ユーザーが削除しない限、りサーバー上にメッセージが残ります。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IMAP4</a:t>
            </a:r>
            <a:r>
              <a:rPr lang="ja-JP" altLang="en-US">
                <a:solidFill>
                  <a:schemeClr val="tx1"/>
                </a:solidFill>
                <a:latin typeface="Meiryo UI" panose="020B0604030504040204" pitchFamily="34" charset="-128"/>
                <a:ea typeface="Meiryo UI" panose="020B0604030504040204" pitchFamily="34" charset="-128"/>
              </a:rPr>
              <a:t>はポート</a:t>
            </a:r>
            <a:r>
              <a:rPr lang="en-US" altLang="ja-JP" dirty="0">
                <a:solidFill>
                  <a:schemeClr val="accent1"/>
                </a:solidFill>
                <a:latin typeface="Meiryo UI" panose="020B0604030504040204" pitchFamily="34" charset="-128"/>
                <a:ea typeface="Meiryo UI" panose="020B0604030504040204" pitchFamily="34" charset="-128"/>
              </a:rPr>
              <a:t>143</a:t>
            </a:r>
            <a:r>
              <a:rPr lang="ja-JP" altLang="en-US">
                <a:solidFill>
                  <a:schemeClr val="tx1"/>
                </a:solidFill>
                <a:latin typeface="Meiryo UI" panose="020B0604030504040204" pitchFamily="34" charset="-128"/>
                <a:ea typeface="Meiryo UI" panose="020B0604030504040204" pitchFamily="34" charset="-128"/>
              </a:rPr>
              <a:t>で動作します。</a:t>
            </a:r>
          </a:p>
        </p:txBody>
      </p:sp>
      <p:sp>
        <p:nvSpPr>
          <p:cNvPr id="4" name="Footer Placeholder 1">
            <a:extLst>
              <a:ext uri="{FF2B5EF4-FFF2-40B4-BE49-F238E27FC236}">
                <a16:creationId xmlns:a16="http://schemas.microsoft.com/office/drawing/2014/main" id="{5799D801-A2DE-EB46-16AF-09C2AC500EA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51</a:t>
            </a:fld>
            <a:endParaRPr lang="en-US" dirty="0"/>
          </a:p>
        </p:txBody>
      </p:sp>
    </p:spTree>
    <p:extLst>
      <p:ext uri="{BB962C8B-B14F-4D97-AF65-F5344CB8AC3E}">
        <p14:creationId xmlns:p14="http://schemas.microsoft.com/office/powerpoint/2010/main" val="8864916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4344648-6C64-7EBF-0233-D12EA5AB21D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7600191-8DBF-4C87-379E-EEB457E6C684}"/>
              </a:ext>
            </a:extLst>
          </p:cNvPr>
          <p:cNvSpPr txBox="1">
            <a:spLocks noGrp="1"/>
          </p:cNvSpPr>
          <p:nvPr>
            <p:ph type="title"/>
          </p:nvPr>
        </p:nvSpPr>
        <p:spPr>
          <a:xfrm>
            <a:off x="720724"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E076A638-A90C-6D42-9730-078B2A55F77D}"/>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16.7.3 Text Messaging</a:t>
            </a:r>
            <a:endParaRPr lang="en-US" altLang="ja-JP" sz="2000" dirty="0">
              <a:solidFill>
                <a:schemeClr val="accent4"/>
              </a:solidFill>
              <a:latin typeface="+mn-lt"/>
              <a:ea typeface="MS PGothic" panose="020B0600070205080204" pitchFamily="34" charset="-128"/>
            </a:endParaRPr>
          </a:p>
        </p:txBody>
      </p:sp>
      <p:sp>
        <p:nvSpPr>
          <p:cNvPr id="4" name="TextBox 3">
            <a:extLst>
              <a:ext uri="{FF2B5EF4-FFF2-40B4-BE49-F238E27FC236}">
                <a16:creationId xmlns:a16="http://schemas.microsoft.com/office/drawing/2014/main" id="{5E59D361-23C7-3104-6556-0FB4AB6F9916}"/>
              </a:ext>
            </a:extLst>
          </p:cNvPr>
          <p:cNvSpPr txBox="1"/>
          <p:nvPr/>
        </p:nvSpPr>
        <p:spPr>
          <a:xfrm>
            <a:off x="720724" y="163809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rPr>
              <a:t>16.7.4 Internet Phone Calls</a:t>
            </a:r>
            <a:endParaRPr lang="en-US" altLang="ja-JP" sz="2000" dirty="0">
              <a:solidFill>
                <a:schemeClr val="accent4"/>
              </a:solidFill>
              <a:latin typeface="+mn-lt"/>
              <a:ea typeface="MS PGothic" panose="020B0600070205080204" pitchFamily="34" charset="-128"/>
            </a:endParaRPr>
          </a:p>
        </p:txBody>
      </p:sp>
      <p:sp>
        <p:nvSpPr>
          <p:cNvPr id="3" name="Footer Placeholder 1">
            <a:extLst>
              <a:ext uri="{FF2B5EF4-FFF2-40B4-BE49-F238E27FC236}">
                <a16:creationId xmlns:a16="http://schemas.microsoft.com/office/drawing/2014/main" id="{E909C5DB-A6EF-5F84-5354-00D676C7CB8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52</a:t>
            </a:fld>
            <a:endParaRPr lang="en-US" dirty="0"/>
          </a:p>
        </p:txBody>
      </p:sp>
    </p:spTree>
    <p:extLst>
      <p:ext uri="{BB962C8B-B14F-4D97-AF65-F5344CB8AC3E}">
        <p14:creationId xmlns:p14="http://schemas.microsoft.com/office/powerpoint/2010/main" val="281529924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2C2BBFE-314D-1F0A-9AA5-0FD215BE438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F388E788-19D3-1777-B808-FFBFDEB1118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4" name="TextBox 3">
            <a:extLst>
              <a:ext uri="{FF2B5EF4-FFF2-40B4-BE49-F238E27FC236}">
                <a16:creationId xmlns:a16="http://schemas.microsoft.com/office/drawing/2014/main" id="{9BA75712-97D3-3B7A-4B5E-4C7A7FAE5E1F}"/>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16.7.5 Check Your Understanding - Email and Messaging</a:t>
            </a:r>
          </a:p>
        </p:txBody>
      </p:sp>
      <p:grpSp>
        <p:nvGrpSpPr>
          <p:cNvPr id="3" name="Google Shape;10286;p77">
            <a:extLst>
              <a:ext uri="{FF2B5EF4-FFF2-40B4-BE49-F238E27FC236}">
                <a16:creationId xmlns:a16="http://schemas.microsoft.com/office/drawing/2014/main" id="{A5BB3A48-8AED-4D3C-3B74-2809E3F7F40A}"/>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A986DE1F-E5AE-E787-11AD-A596BF183CFD}"/>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35F089FD-84A6-0AC5-B187-D58F9D2CEF9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F7F2B8FD-F1C4-7615-089E-5B374865AF4D}"/>
              </a:ext>
            </a:extLst>
          </p:cNvPr>
          <p:cNvSpPr txBox="1"/>
          <p:nvPr/>
        </p:nvSpPr>
        <p:spPr>
          <a:xfrm>
            <a:off x="720725" y="1593795"/>
            <a:ext cx="7939368" cy="3231654"/>
          </a:xfrm>
          <a:prstGeom prst="rect">
            <a:avLst/>
          </a:prstGeom>
          <a:noFill/>
        </p:spPr>
        <p:txBody>
          <a:bodyPr wrap="square" rtlCol="0">
            <a:spAutoFit/>
          </a:bodyPr>
          <a:lstStyle/>
          <a:p>
            <a:pPr fontAlgn="ctr"/>
            <a:r>
              <a:rPr lang="en-US" dirty="0">
                <a:solidFill>
                  <a:schemeClr val="accent1"/>
                </a:solidFill>
                <a:latin typeface="+mn-lt"/>
                <a:hlinkClick r:id="rId4"/>
              </a:rPr>
              <a:t>https://forms.gle/gMCya3Re3zss1dUQ6</a:t>
            </a:r>
            <a:endParaRPr lang="en-US" dirty="0">
              <a:solidFill>
                <a:schemeClr val="accent1"/>
              </a:solidFill>
              <a:latin typeface="+mn-lt"/>
            </a:endParaRPr>
          </a:p>
          <a:p>
            <a:pPr fontAlgn="ctr"/>
            <a:endParaRPr lang="en-US" i="0" dirty="0">
              <a:solidFill>
                <a:schemeClr val="accent1"/>
              </a:solidFill>
              <a:effectLst/>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This protocol is used by a client to send email to a mail server.</a:t>
            </a:r>
          </a:p>
          <a:p>
            <a:pPr marL="358775" lvl="1"/>
            <a:endParaRPr lang="en-US" sz="1200" i="0" dirty="0">
              <a:solidFill>
                <a:schemeClr val="tx1"/>
              </a:solidFill>
              <a:effectLst/>
              <a:latin typeface="+mn-lt"/>
            </a:endParaRPr>
          </a:p>
          <a:p>
            <a:pPr marL="644525" lvl="1" indent="-285750">
              <a:buClr>
                <a:schemeClr val="tx1"/>
              </a:buClr>
              <a:buFont typeface="Wingdings" pitchFamily="2" charset="2"/>
              <a:buChar char="q"/>
            </a:pPr>
            <a:r>
              <a:rPr lang="en-US" sz="1200" i="0" dirty="0">
                <a:solidFill>
                  <a:schemeClr val="tx1"/>
                </a:solidFill>
                <a:effectLst/>
                <a:latin typeface="+mn-lt"/>
              </a:rPr>
              <a:t>POP</a:t>
            </a:r>
          </a:p>
          <a:p>
            <a:pPr marL="644525" lvl="1" indent="-285750">
              <a:buClr>
                <a:schemeClr val="tx1"/>
              </a:buClr>
              <a:buFont typeface="Wingdings" pitchFamily="2" charset="2"/>
              <a:buChar char="q"/>
            </a:pPr>
            <a:r>
              <a:rPr lang="en-US" sz="1200" i="0" dirty="0">
                <a:solidFill>
                  <a:schemeClr val="tx1"/>
                </a:solidFill>
                <a:effectLst/>
                <a:latin typeface="+mn-lt"/>
              </a:rPr>
              <a:t>HTTP</a:t>
            </a:r>
          </a:p>
          <a:p>
            <a:pPr marL="644525" lvl="1" indent="-285750">
              <a:buClr>
                <a:schemeClr val="tx1"/>
              </a:buClr>
              <a:buFont typeface="Wingdings" pitchFamily="2" charset="2"/>
              <a:buChar char="q"/>
            </a:pPr>
            <a:r>
              <a:rPr lang="en-US" sz="1200" i="0" dirty="0">
                <a:solidFill>
                  <a:schemeClr val="tx1"/>
                </a:solidFill>
                <a:effectLst/>
                <a:latin typeface="+mn-lt"/>
              </a:rPr>
              <a:t>IMAP</a:t>
            </a:r>
          </a:p>
          <a:p>
            <a:pPr marL="644525" lvl="1" indent="-285750">
              <a:buClr>
                <a:schemeClr val="tx1"/>
              </a:buClr>
              <a:buFont typeface="Wingdings" pitchFamily="2" charset="2"/>
              <a:buChar char="q"/>
            </a:pPr>
            <a:r>
              <a:rPr lang="en-US" sz="1200" i="0" dirty="0">
                <a:solidFill>
                  <a:schemeClr val="tx1"/>
                </a:solidFill>
                <a:effectLst/>
                <a:latin typeface="+mn-lt"/>
              </a:rPr>
              <a:t>SMTP</a:t>
            </a:r>
          </a:p>
          <a:p>
            <a:pPr marL="644525" lvl="1" indent="-285750">
              <a:buClr>
                <a:schemeClr val="tx1"/>
              </a:buClr>
              <a:buFont typeface="Wingdings" pitchFamily="2" charset="2"/>
              <a:buChar char="q"/>
            </a:pPr>
            <a:endParaRPr lang="en-US" sz="1200" dirty="0">
              <a:solidFill>
                <a:schemeClr val="tx1"/>
              </a:solidFill>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Which is a feature of IMAP?</a:t>
            </a:r>
          </a:p>
          <a:p>
            <a:pPr marL="358775" lvl="1"/>
            <a:endParaRPr lang="en-US" sz="1200" i="0" dirty="0">
              <a:solidFill>
                <a:schemeClr val="tx1"/>
              </a:solidFill>
              <a:effectLst/>
              <a:latin typeface="+mn-lt"/>
            </a:endParaRPr>
          </a:p>
          <a:p>
            <a:pPr marL="644525" lvl="1" indent="-285750">
              <a:buClr>
                <a:schemeClr val="tx1"/>
              </a:buClr>
              <a:buFont typeface="Wingdings" pitchFamily="2" charset="2"/>
              <a:buChar char="q"/>
            </a:pPr>
            <a:r>
              <a:rPr lang="en-US" sz="1200" i="0" dirty="0">
                <a:solidFill>
                  <a:schemeClr val="tx1"/>
                </a:solidFill>
                <a:effectLst/>
                <a:latin typeface="+mn-lt"/>
              </a:rPr>
              <a:t>It downloads a copy of email messages leaving the original on the server.</a:t>
            </a:r>
          </a:p>
          <a:p>
            <a:pPr marL="644525" lvl="1" indent="-285750">
              <a:buClr>
                <a:schemeClr val="tx1"/>
              </a:buClr>
              <a:buFont typeface="Wingdings" pitchFamily="2" charset="2"/>
              <a:buChar char="q"/>
            </a:pPr>
            <a:r>
              <a:rPr lang="en-US" sz="1200" i="0" dirty="0">
                <a:solidFill>
                  <a:schemeClr val="tx1"/>
                </a:solidFill>
                <a:effectLst/>
                <a:latin typeface="+mn-lt"/>
              </a:rPr>
              <a:t>It listens passively on port 110 for client requests.</a:t>
            </a:r>
          </a:p>
          <a:p>
            <a:pPr marL="644525" lvl="1" indent="-285750">
              <a:buClr>
                <a:schemeClr val="tx1"/>
              </a:buClr>
              <a:buFont typeface="Wingdings" pitchFamily="2" charset="2"/>
              <a:buChar char="q"/>
            </a:pPr>
            <a:r>
              <a:rPr lang="en-US" sz="1200" i="0" dirty="0">
                <a:solidFill>
                  <a:schemeClr val="tx1"/>
                </a:solidFill>
                <a:effectLst/>
                <a:latin typeface="+mn-lt"/>
              </a:rPr>
              <a:t>It uploads email messages to a server.</a:t>
            </a:r>
          </a:p>
        </p:txBody>
      </p:sp>
      <p:sp>
        <p:nvSpPr>
          <p:cNvPr id="2" name="Footer Placeholder 1">
            <a:extLst>
              <a:ext uri="{FF2B5EF4-FFF2-40B4-BE49-F238E27FC236}">
                <a16:creationId xmlns:a16="http://schemas.microsoft.com/office/drawing/2014/main" id="{6262DF03-35AD-4C69-9C16-4583D4945C1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53</a:t>
            </a:fld>
            <a:endParaRPr lang="en-US" dirty="0"/>
          </a:p>
        </p:txBody>
      </p:sp>
    </p:spTree>
    <p:extLst>
      <p:ext uri="{BB962C8B-B14F-4D97-AF65-F5344CB8AC3E}">
        <p14:creationId xmlns:p14="http://schemas.microsoft.com/office/powerpoint/2010/main" val="18763853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8FF71ED-F033-A6D5-1CF9-153421B71B7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CA691DF-5E46-46AC-2874-74D6A3AB5796}"/>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Footer Placeholder 1">
            <a:extLst>
              <a:ext uri="{FF2B5EF4-FFF2-40B4-BE49-F238E27FC236}">
                <a16:creationId xmlns:a16="http://schemas.microsoft.com/office/drawing/2014/main" id="{5CC4D27C-E17A-8EAD-3F81-9F089175534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54</a:t>
            </a:fld>
            <a:endParaRPr lang="en-US" dirty="0"/>
          </a:p>
        </p:txBody>
      </p:sp>
    </p:spTree>
    <p:extLst>
      <p:ext uri="{BB962C8B-B14F-4D97-AF65-F5344CB8AC3E}">
        <p14:creationId xmlns:p14="http://schemas.microsoft.com/office/powerpoint/2010/main" val="15867868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AA33A0E-629B-B515-78DF-C7C20C78C8B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64DAEBF-661F-D045-2860-A3C4E848559E}"/>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C5C7C996-1ECE-4F4F-B0A5-A4AF8B9BD84F}"/>
              </a:ext>
            </a:extLst>
          </p:cNvPr>
          <p:cNvSpPr txBox="1"/>
          <p:nvPr/>
        </p:nvSpPr>
        <p:spPr>
          <a:xfrm>
            <a:off x="719999" y="1304693"/>
            <a:ext cx="7703275" cy="1031051"/>
          </a:xfrm>
          <a:prstGeom prst="rect">
            <a:avLst/>
          </a:prstGeom>
          <a:noFill/>
        </p:spPr>
        <p:txBody>
          <a:bodyPr wrap="square" rtlCol="0">
            <a:spAutoFit/>
          </a:bodyPr>
          <a:lstStyle/>
          <a:p>
            <a:r>
              <a:rPr lang="en-US" sz="1800" dirty="0">
                <a:solidFill>
                  <a:schemeClr val="accent1"/>
                </a:solidFill>
                <a:latin typeface="Meiryo UI" panose="020B0604030504040204" pitchFamily="34" charset="-128"/>
                <a:ea typeface="Meiryo UI" panose="020B0604030504040204" pitchFamily="34" charset="-128"/>
              </a:rPr>
              <a:t>Domain Name System (DNS</a:t>
            </a:r>
            <a:r>
              <a:rPr lang="en-US" sz="1800" dirty="0">
                <a:solidFill>
                  <a:schemeClr val="accent1"/>
                </a:solidFill>
                <a:latin typeface="Meiryo UI" panose="020B0604030504040204" pitchFamily="34" charset="-128"/>
                <a:ea typeface="Meiryo UI" panose="020B0604030504040204" pitchFamily="34" charset="-128"/>
                <a:sym typeface="Wingdings" pitchFamily="2" charset="2"/>
              </a:rPr>
              <a:t>)</a:t>
            </a:r>
            <a:endParaRPr lang="en-US" sz="1800" dirty="0">
              <a:solidFill>
                <a:schemeClr val="accent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は、ホストが特定のサーバーの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アドレスをリクエストする方法を提供します。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altLang="ja-JP" dirty="0" err="1">
                <a:solidFill>
                  <a:schemeClr val="accent1"/>
                </a:solidFill>
                <a:latin typeface="Meiryo UI" panose="020B0604030504040204" pitchFamily="34" charset="-128"/>
                <a:ea typeface="Meiryo UI" panose="020B0604030504040204" pitchFamily="34" charset="-128"/>
              </a:rPr>
              <a:t>nslookup</a:t>
            </a:r>
            <a:r>
              <a:rPr lang="ja-JP" altLang="en-US">
                <a:solidFill>
                  <a:schemeClr val="tx1"/>
                </a:solidFill>
                <a:latin typeface="Meiryo UI" panose="020B0604030504040204" pitchFamily="34" charset="-128"/>
                <a:ea typeface="Meiryo UI" panose="020B0604030504040204" pitchFamily="34" charset="-128"/>
              </a:rPr>
              <a:t>コマンドを使用して、ドメイン名の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アドレスを確認することができます。</a:t>
            </a:r>
            <a:endParaRPr lang="en-US" altLang="ja-JP" dirty="0">
              <a:solidFill>
                <a:schemeClr val="tx1"/>
              </a:solidFill>
              <a:latin typeface="Meiryo UI" panose="020B0604030504040204" pitchFamily="34" charset="-128"/>
              <a:ea typeface="Meiryo UI" panose="020B0604030504040204" pitchFamily="34" charset="-128"/>
            </a:endParaRPr>
          </a:p>
        </p:txBody>
      </p:sp>
      <p:sp>
        <p:nvSpPr>
          <p:cNvPr id="3" name="Footer Placeholder 1">
            <a:extLst>
              <a:ext uri="{FF2B5EF4-FFF2-40B4-BE49-F238E27FC236}">
                <a16:creationId xmlns:a16="http://schemas.microsoft.com/office/drawing/2014/main" id="{48F6E427-3915-8B2F-CFD6-CAD9E86F31F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55</a:t>
            </a:fld>
            <a:endParaRPr lang="en-US" dirty="0"/>
          </a:p>
        </p:txBody>
      </p:sp>
    </p:spTree>
    <p:extLst>
      <p:ext uri="{BB962C8B-B14F-4D97-AF65-F5344CB8AC3E}">
        <p14:creationId xmlns:p14="http://schemas.microsoft.com/office/powerpoint/2010/main" val="400160758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3B6975F-C05B-187E-E754-0C9FC2F7489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E418F42-BCFB-75A2-00A9-D7125A549AA9}"/>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D707A83E-E61B-2DF6-FA07-73180F6555ED}"/>
              </a:ext>
            </a:extLst>
          </p:cNvPr>
          <p:cNvSpPr txBox="1"/>
          <p:nvPr/>
        </p:nvSpPr>
        <p:spPr>
          <a:xfrm>
            <a:off x="719999" y="1304693"/>
            <a:ext cx="7703275" cy="3062377"/>
          </a:xfrm>
          <a:prstGeom prst="rect">
            <a:avLst/>
          </a:prstGeom>
          <a:noFill/>
        </p:spPr>
        <p:txBody>
          <a:bodyPr wrap="square" rtlCol="0">
            <a:spAutoFit/>
          </a:bodyPr>
          <a:lstStyle/>
          <a:p>
            <a:r>
              <a:rPr lang="en-US" altLang="ja-JP" sz="1800" dirty="0">
                <a:solidFill>
                  <a:schemeClr val="accent1"/>
                </a:solidFill>
                <a:latin typeface="Meiryo UI" panose="020B0604030504040204" pitchFamily="34" charset="-128"/>
                <a:ea typeface="Meiryo UI" panose="020B0604030504040204" pitchFamily="34" charset="-128"/>
              </a:rPr>
              <a:t>Web Clients and Servers</a:t>
            </a: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ウェブクライアントがウェブサーバーの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アドレスを受信すると、クライアントのブラウザはその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アドレスと</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を使用してウェブサービスをリクエストします。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このリクエストは</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を使用してサーバーに送信されます。ただし、</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プロトコルは安全なプロトコルではありません。データがネットワークを介して送信される際、情報が他のユーザーに傍受される可能性があります。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安全な</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リクエストは</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443</a:t>
            </a:r>
            <a:r>
              <a:rPr lang="ja-JP" altLang="en-US">
                <a:solidFill>
                  <a:schemeClr val="tx1"/>
                </a:solidFill>
                <a:latin typeface="Meiryo UI" panose="020B0604030504040204" pitchFamily="34" charset="-128"/>
                <a:ea typeface="Meiryo UI" panose="020B0604030504040204" pitchFamily="34" charset="-128"/>
              </a:rPr>
              <a:t>を使用して送信されます。これらのリクエストでは、ブラウザのサイトアドレスに「</a:t>
            </a:r>
            <a:r>
              <a:rPr lang="en-US" dirty="0">
                <a:solidFill>
                  <a:schemeClr val="accent1"/>
                </a:solidFill>
                <a:latin typeface="Meiryo UI" panose="020B0604030504040204" pitchFamily="34" charset="-128"/>
                <a:ea typeface="Meiryo UI" panose="020B0604030504040204" pitchFamily="34" charset="-128"/>
              </a:rPr>
              <a:t>https</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が使用され、「</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ではありません。</a:t>
            </a: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サーバーがポート</a:t>
            </a:r>
            <a:r>
              <a:rPr lang="en-US" altLang="ja-JP" dirty="0">
                <a:solidFill>
                  <a:schemeClr val="tx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のリクエストを受信すると、クライアントのリクエストに応答し、ウェブページをクライアントに送信します。ウェブページの情報内容は</a:t>
            </a:r>
            <a:r>
              <a:rPr lang="en-US" dirty="0">
                <a:solidFill>
                  <a:schemeClr val="accent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で書かれています。</a:t>
            </a:r>
            <a:r>
              <a:rPr lang="en-US" dirty="0">
                <a:solidFill>
                  <a:schemeClr val="tx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のコードは、ブラウザにウェブページのフォーマットや使用するグラフィック、フォントを指示します。</a:t>
            </a:r>
          </a:p>
        </p:txBody>
      </p:sp>
      <p:sp>
        <p:nvSpPr>
          <p:cNvPr id="3" name="Footer Placeholder 1">
            <a:extLst>
              <a:ext uri="{FF2B5EF4-FFF2-40B4-BE49-F238E27FC236}">
                <a16:creationId xmlns:a16="http://schemas.microsoft.com/office/drawing/2014/main" id="{547DEFE9-6132-886D-44D6-287379CF313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56</a:t>
            </a:fld>
            <a:endParaRPr lang="en-US" dirty="0"/>
          </a:p>
        </p:txBody>
      </p:sp>
    </p:spTree>
    <p:extLst>
      <p:ext uri="{BB962C8B-B14F-4D97-AF65-F5344CB8AC3E}">
        <p14:creationId xmlns:p14="http://schemas.microsoft.com/office/powerpoint/2010/main" val="115781250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5F010BB-6270-4C18-5AA7-6FEBFB79D6B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C92B7A2-44F6-B4EA-7231-29BABF570C31}"/>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B0C664BC-E474-7184-FE6E-5CF39FC94A24}"/>
              </a:ext>
            </a:extLst>
          </p:cNvPr>
          <p:cNvSpPr txBox="1"/>
          <p:nvPr/>
        </p:nvSpPr>
        <p:spPr>
          <a:xfrm>
            <a:off x="719999" y="1304693"/>
            <a:ext cx="7703275" cy="2492990"/>
          </a:xfrm>
          <a:prstGeom prst="rect">
            <a:avLst/>
          </a:prstGeom>
          <a:noFill/>
        </p:spPr>
        <p:txBody>
          <a:bodyPr wrap="square" rtlCol="0">
            <a:spAutoFit/>
          </a:bodyPr>
          <a:lstStyle/>
          <a:p>
            <a:pPr>
              <a:spcBef>
                <a:spcPts val="600"/>
              </a:spcBef>
              <a:spcAft>
                <a:spcPts val="600"/>
              </a:spcAft>
            </a:pPr>
            <a:r>
              <a:rPr lang="en-US" altLang="ja-JP" sz="1800" dirty="0">
                <a:solidFill>
                  <a:schemeClr val="accent1"/>
                </a:solidFill>
                <a:latin typeface="Meiryo UI" panose="020B0604030504040204" pitchFamily="34" charset="-128"/>
                <a:ea typeface="Meiryo UI" panose="020B0604030504040204" pitchFamily="34" charset="-128"/>
              </a:rPr>
              <a:t>FTP Clients and Servers</a:t>
            </a:r>
            <a:endParaRPr lang="en-US" altLang="ja-JP" sz="1800"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FTP(File Transfer Protocol) </a:t>
            </a:r>
            <a:r>
              <a:rPr lang="ja-JP" altLang="en-US">
                <a:solidFill>
                  <a:schemeClr val="tx1"/>
                </a:solidFill>
                <a:latin typeface="Meiryo UI" panose="020B0604030504040204" pitchFamily="34" charset="-128"/>
                <a:ea typeface="Meiryo UI" panose="020B0604030504040204" pitchFamily="34" charset="-128"/>
              </a:rPr>
              <a:t>は、コンピュータ間でファイルを転送するための方法を提供します。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サービスは</a:t>
            </a:r>
            <a:r>
              <a:rPr lang="en-US" altLang="ja-JP" dirty="0">
                <a:solidFill>
                  <a:schemeClr val="tx1"/>
                </a:solidFill>
                <a:latin typeface="Meiryo UI" panose="020B0604030504040204" pitchFamily="34" charset="-128"/>
                <a:ea typeface="Meiryo UI" panose="020B0604030504040204" pitchFamily="34" charset="-128"/>
              </a:rPr>
              <a:t>2</a:t>
            </a:r>
            <a:r>
              <a:rPr lang="ja-JP" altLang="en-US">
                <a:solidFill>
                  <a:schemeClr val="tx1"/>
                </a:solidFill>
                <a:latin typeface="Meiryo UI" panose="020B0604030504040204" pitchFamily="34" charset="-128"/>
                <a:ea typeface="Meiryo UI" panose="020B0604030504040204" pitchFamily="34" charset="-128"/>
              </a:rPr>
              <a:t>つのポートを使用します。</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セッションを開始するには、</a:t>
            </a: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21</a:t>
            </a:r>
            <a:r>
              <a:rPr lang="ja-JP" altLang="en-US">
                <a:solidFill>
                  <a:schemeClr val="tx1"/>
                </a:solidFill>
                <a:latin typeface="Meiryo UI" panose="020B0604030504040204" pitchFamily="34" charset="-128"/>
                <a:ea typeface="Meiryo UI" panose="020B0604030504040204" pitchFamily="34" charset="-128"/>
              </a:rPr>
              <a:t>を使用してサーバーに送信されます。サーバーは</a:t>
            </a: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20</a:t>
            </a:r>
            <a:r>
              <a:rPr lang="ja-JP" altLang="en-US">
                <a:solidFill>
                  <a:schemeClr val="tx1"/>
                </a:solidFill>
                <a:latin typeface="Meiryo UI" panose="020B0604030504040204" pitchFamily="34" charset="-128"/>
                <a:ea typeface="Meiryo UI" panose="020B0604030504040204" pitchFamily="34" charset="-128"/>
              </a:rPr>
              <a:t>を使用してデータファイルを転送します。</a:t>
            </a:r>
          </a:p>
          <a:p>
            <a:pPr marL="285750" indent="-285750">
              <a:spcBef>
                <a:spcPts val="600"/>
              </a:spcBef>
              <a:spcAft>
                <a:spcPts val="600"/>
              </a:spcAft>
              <a:buClr>
                <a:schemeClr val="tx1"/>
              </a:buClr>
              <a:buFont typeface="Arial" panose="020B0604020202020204" pitchFamily="34" charset="0"/>
              <a:buChar char="•"/>
            </a:pPr>
            <a:r>
              <a:rPr lang="en-US" dirty="0" err="1">
                <a:solidFill>
                  <a:schemeClr val="tx1"/>
                </a:solidFill>
                <a:latin typeface="Meiryo UI" panose="020B0604030504040204" pitchFamily="34" charset="-128"/>
                <a:ea typeface="Meiryo UI" panose="020B0604030504040204" pitchFamily="34" charset="-128"/>
              </a:rPr>
              <a:t>Windows、Linux</a:t>
            </a:r>
            <a:r>
              <a:rPr lang="ja-JP" altLang="en-US">
                <a:solidFill>
                  <a:schemeClr val="tx1"/>
                </a:solidFill>
                <a:latin typeface="Meiryo UI" panose="020B0604030504040204" pitchFamily="34" charset="-128"/>
                <a:ea typeface="Meiryo UI" panose="020B0604030504040204" pitchFamily="34" charset="-128"/>
              </a:rPr>
              <a:t>などのオペレーティングシステムには、</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のコマンドラインインターフェイスが含まれています。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また、</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のための</a:t>
            </a:r>
            <a:r>
              <a:rPr lang="en-US" dirty="0">
                <a:solidFill>
                  <a:schemeClr val="tx1"/>
                </a:solidFill>
                <a:latin typeface="Meiryo UI" panose="020B0604030504040204" pitchFamily="34" charset="-128"/>
                <a:ea typeface="Meiryo UI" panose="020B0604030504040204" pitchFamily="34" charset="-128"/>
              </a:rPr>
              <a:t>GUI（</a:t>
            </a:r>
            <a:r>
              <a:rPr lang="ja-JP" altLang="en-US">
                <a:solidFill>
                  <a:schemeClr val="tx1"/>
                </a:solidFill>
                <a:latin typeface="Meiryo UI" panose="020B0604030504040204" pitchFamily="34" charset="-128"/>
                <a:ea typeface="Meiryo UI" panose="020B0604030504040204" pitchFamily="34" charset="-128"/>
              </a:rPr>
              <a:t>グラフィカルユーザーインターフェース）ベースのクライアントソフトウェアもあり、ドラッグアンドドロップによる簡単な操作を可能にします。</a:t>
            </a:r>
          </a:p>
        </p:txBody>
      </p:sp>
      <p:sp>
        <p:nvSpPr>
          <p:cNvPr id="3" name="Footer Placeholder 1">
            <a:extLst>
              <a:ext uri="{FF2B5EF4-FFF2-40B4-BE49-F238E27FC236}">
                <a16:creationId xmlns:a16="http://schemas.microsoft.com/office/drawing/2014/main" id="{9C1B1D96-8A63-FBCE-CD1F-06582BBAEFD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57</a:t>
            </a:fld>
            <a:endParaRPr lang="en-US" dirty="0"/>
          </a:p>
        </p:txBody>
      </p:sp>
    </p:spTree>
    <p:extLst>
      <p:ext uri="{BB962C8B-B14F-4D97-AF65-F5344CB8AC3E}">
        <p14:creationId xmlns:p14="http://schemas.microsoft.com/office/powerpoint/2010/main" val="6220819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595E0AE-45E9-BA81-E70B-447DB4EB84C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F35F3A6-3F4A-5ECB-9436-D45BF045C6E0}"/>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5CAE9DC8-4074-013B-F867-81FA6AB5B85D}"/>
              </a:ext>
            </a:extLst>
          </p:cNvPr>
          <p:cNvSpPr txBox="1"/>
          <p:nvPr/>
        </p:nvSpPr>
        <p:spPr>
          <a:xfrm>
            <a:off x="719999" y="1304693"/>
            <a:ext cx="7703275" cy="3154710"/>
          </a:xfrm>
          <a:prstGeom prst="rect">
            <a:avLst/>
          </a:prstGeom>
          <a:noFill/>
        </p:spPr>
        <p:txBody>
          <a:bodyPr wrap="square" rtlCol="0">
            <a:spAutoFit/>
          </a:bodyPr>
          <a:lstStyle/>
          <a:p>
            <a:pPr>
              <a:spcBef>
                <a:spcPts val="600"/>
              </a:spcBef>
              <a:spcAft>
                <a:spcPts val="600"/>
              </a:spcAft>
            </a:pPr>
            <a:r>
              <a:rPr lang="en-US" altLang="ja-JP" sz="1800" dirty="0">
                <a:solidFill>
                  <a:schemeClr val="accent1"/>
                </a:solidFill>
                <a:latin typeface="Meiryo UI" panose="020B0604030504040204" pitchFamily="34" charset="-128"/>
                <a:ea typeface="Meiryo UI" panose="020B0604030504040204" pitchFamily="34" charset="-128"/>
              </a:rPr>
              <a:t>Virtual Terminal</a:t>
            </a:r>
            <a:endParaRPr lang="en-US" altLang="ja-JP" dirty="0">
              <a:solidFill>
                <a:schemeClr val="tx1"/>
              </a:solidFill>
              <a:latin typeface="Meiryo UI" panose="020B0604030504040204" pitchFamily="34" charset="-128"/>
              <a:ea typeface="Meiryo UI" panose="020B0604030504040204" pitchFamily="34" charset="-128"/>
            </a:endParaRPr>
          </a:p>
          <a:p>
            <a:pPr>
              <a:spcBef>
                <a:spcPts val="600"/>
              </a:spcBef>
              <a:spcAft>
                <a:spcPts val="600"/>
              </a:spcAft>
            </a:pPr>
            <a:r>
              <a:rPr lang="en-US" dirty="0">
                <a:solidFill>
                  <a:schemeClr val="accent1"/>
                </a:solidFill>
                <a:latin typeface="Meiryo UI" panose="020B0604030504040204" pitchFamily="34" charset="-128"/>
                <a:ea typeface="Meiryo UI" panose="020B0604030504040204" pitchFamily="34" charset="-128"/>
              </a:rPr>
              <a:t>Telnet:</a:t>
            </a: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サーバにリモートアクセスをしてサーバーを操作することができる。</a:t>
            </a:r>
            <a:endParaRPr lang="en-US" altLang="ja-JP" dirty="0">
              <a:solidFill>
                <a:schemeClr val="tx1"/>
              </a:solidFill>
              <a:latin typeface="Meiryo UI" panose="020B0604030504040204" pitchFamily="34" charset="-128"/>
              <a:ea typeface="Meiryo UI" panose="020B0604030504040204" pitchFamily="34" charset="-128"/>
            </a:endParaRPr>
          </a:p>
          <a:p>
            <a:pPr marL="742950" lvl="1"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23</a:t>
            </a:r>
            <a:r>
              <a:rPr lang="ja-JP" altLang="en-US">
                <a:solidFill>
                  <a:schemeClr val="tx1"/>
                </a:solidFill>
                <a:latin typeface="Meiryo UI" panose="020B0604030504040204" pitchFamily="34" charset="-128"/>
                <a:ea typeface="Meiryo UI" panose="020B0604030504040204" pitchFamily="34" charset="-128"/>
              </a:rPr>
              <a:t>でクライアントのリクエストを受信。</a:t>
            </a: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セキュリティ面の問題： データは暗号化なしで送信されるのでリスクが高い。</a:t>
            </a:r>
          </a:p>
          <a:p>
            <a:pPr>
              <a:spcBef>
                <a:spcPts val="600"/>
              </a:spcBef>
              <a:spcAft>
                <a:spcPts val="600"/>
              </a:spcAft>
            </a:pPr>
            <a:r>
              <a:rPr lang="en-US" dirty="0">
                <a:solidFill>
                  <a:schemeClr val="accent1"/>
                </a:solidFill>
                <a:latin typeface="Meiryo UI" panose="020B0604030504040204" pitchFamily="34" charset="-128"/>
                <a:ea typeface="Meiryo UI" panose="020B0604030504040204" pitchFamily="34" charset="-128"/>
              </a:rPr>
              <a:t>SSH:</a:t>
            </a:r>
          </a:p>
          <a:p>
            <a:pPr marL="7429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の代替として、安全なリモートログインとネットワークサービスを提供。</a:t>
            </a:r>
          </a:p>
          <a:p>
            <a:pPr marL="742950" lvl="1"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22</a:t>
            </a:r>
            <a:r>
              <a:rPr lang="ja-JP" altLang="en-US">
                <a:solidFill>
                  <a:schemeClr val="tx1"/>
                </a:solidFill>
                <a:latin typeface="Meiryo UI" panose="020B0604030504040204" pitchFamily="34" charset="-128"/>
                <a:ea typeface="Meiryo UI" panose="020B0604030504040204" pitchFamily="34" charset="-128"/>
              </a:rPr>
              <a:t>でクライアントのリクエストを受信。</a:t>
            </a:r>
            <a:endParaRPr lang="en-US" altLang="ja-JP" dirty="0">
              <a:solidFill>
                <a:schemeClr val="tx1"/>
              </a:solidFill>
              <a:latin typeface="Meiryo UI" panose="020B0604030504040204" pitchFamily="34" charset="-128"/>
              <a:ea typeface="Meiryo UI" panose="020B0604030504040204" pitchFamily="34" charset="-128"/>
            </a:endParaRP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データをを暗号化して転送。</a:t>
            </a: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推奨事項： セキュリティのため、</a:t>
            </a: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の代わりに</a:t>
            </a: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を使用することを推奨。</a:t>
            </a:r>
          </a:p>
        </p:txBody>
      </p:sp>
      <p:sp>
        <p:nvSpPr>
          <p:cNvPr id="3" name="Footer Placeholder 1">
            <a:extLst>
              <a:ext uri="{FF2B5EF4-FFF2-40B4-BE49-F238E27FC236}">
                <a16:creationId xmlns:a16="http://schemas.microsoft.com/office/drawing/2014/main" id="{1D70F472-EC6D-FF9A-6E03-442D9B8A1CB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58</a:t>
            </a:fld>
            <a:endParaRPr lang="en-US" dirty="0"/>
          </a:p>
        </p:txBody>
      </p:sp>
    </p:spTree>
    <p:extLst>
      <p:ext uri="{BB962C8B-B14F-4D97-AF65-F5344CB8AC3E}">
        <p14:creationId xmlns:p14="http://schemas.microsoft.com/office/powerpoint/2010/main" val="2345553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6C84CC3-2FDE-1165-ACB3-53D85F20E3D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9A49F08-0641-18F4-D73F-2596B7F66BAF}"/>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13966E52-8357-20A6-E9B6-63AC3D3FCB9B}"/>
              </a:ext>
            </a:extLst>
          </p:cNvPr>
          <p:cNvSpPr txBox="1"/>
          <p:nvPr/>
        </p:nvSpPr>
        <p:spPr>
          <a:xfrm>
            <a:off x="719999" y="1304693"/>
            <a:ext cx="7703275" cy="2277547"/>
          </a:xfrm>
          <a:prstGeom prst="rect">
            <a:avLst/>
          </a:prstGeom>
          <a:noFill/>
        </p:spPr>
        <p:txBody>
          <a:bodyPr wrap="square" rtlCol="0">
            <a:spAutoFit/>
          </a:bodyPr>
          <a:lstStyle/>
          <a:p>
            <a:pPr>
              <a:spcBef>
                <a:spcPts val="600"/>
              </a:spcBef>
              <a:spcAft>
                <a:spcPts val="600"/>
              </a:spcAft>
            </a:pPr>
            <a:r>
              <a:rPr lang="en-US" altLang="ja-JP" sz="1800" dirty="0">
                <a:solidFill>
                  <a:schemeClr val="accent1"/>
                </a:solidFill>
                <a:latin typeface="Meiryo UI" panose="020B0604030504040204" pitchFamily="34" charset="-128"/>
                <a:ea typeface="Meiryo UI" panose="020B0604030504040204" pitchFamily="34" charset="-128"/>
              </a:rPr>
              <a:t>Email</a:t>
            </a:r>
            <a:endParaRPr lang="en-US" altLang="ja-JP" dirty="0">
              <a:solidFill>
                <a:schemeClr val="tx1"/>
              </a:solidFill>
              <a:latin typeface="Meiryo UI" panose="020B0604030504040204" pitchFamily="34" charset="-128"/>
              <a:ea typeface="Meiryo UI" panose="020B0604030504040204" pitchFamily="34" charset="-128"/>
            </a:endParaRPr>
          </a:p>
          <a:p>
            <a:pPr>
              <a:spcBef>
                <a:spcPts val="600"/>
              </a:spcBef>
              <a:spcAft>
                <a:spcPts val="600"/>
              </a:spcAft>
            </a:pPr>
            <a:r>
              <a:rPr lang="ja-JP" altLang="en-US">
                <a:solidFill>
                  <a:schemeClr val="tx1"/>
                </a:solidFill>
                <a:latin typeface="Meiryo UI" panose="020B0604030504040204" pitchFamily="34" charset="-128"/>
                <a:ea typeface="Meiryo UI" panose="020B0604030504040204" pitchFamily="34" charset="-128"/>
              </a:rPr>
              <a:t>メール通信</a:t>
            </a:r>
            <a:r>
              <a:rPr lang="en-US" altLang="ja-JP" dirty="0">
                <a:solidFill>
                  <a:schemeClr val="tx1"/>
                </a:solidFill>
                <a:latin typeface="Meiryo UI" panose="020B0604030504040204" pitchFamily="34" charset="-128"/>
                <a:ea typeface="Meiryo UI" panose="020B0604030504040204" pitchFamily="34" charset="-128"/>
              </a:rPr>
              <a:t>:</a:t>
            </a:r>
          </a:p>
          <a:p>
            <a:pPr marL="285750" indent="-285750">
              <a:spcBef>
                <a:spcPts val="600"/>
              </a:spcBef>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SMTP (Simple Mail Transfer Protocol)</a:t>
            </a:r>
            <a:r>
              <a:rPr lang="en-US"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メール送信およびサーバー間通信（</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25</a:t>
            </a:r>
            <a:r>
              <a:rPr lang="ja-JP" altLang="en-US">
                <a:solidFill>
                  <a:schemeClr val="tx1"/>
                </a:solidFill>
                <a:latin typeface="Meiryo UI" panose="020B0604030504040204" pitchFamily="34" charset="-128"/>
                <a:ea typeface="Meiryo UI" panose="020B0604030504040204" pitchFamily="34" charset="-128"/>
              </a:rPr>
              <a:t>）。</a:t>
            </a:r>
          </a:p>
          <a:p>
            <a:pPr marL="285750" indent="-285750">
              <a:spcBef>
                <a:spcPts val="600"/>
              </a:spcBef>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POP3 (Post Office Protocol V3) </a:t>
            </a:r>
            <a:r>
              <a:rPr lang="en-US"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メール受信・保存、クライアントへのダウンロード後にサーバーから削除（</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110</a:t>
            </a:r>
            <a:r>
              <a:rPr lang="ja-JP" altLang="en-US">
                <a:solidFill>
                  <a:schemeClr val="tx1"/>
                </a:solidFill>
                <a:latin typeface="Meiryo UI" panose="020B0604030504040204" pitchFamily="34" charset="-128"/>
                <a:ea typeface="Meiryo UI" panose="020B0604030504040204" pitchFamily="34" charset="-128"/>
              </a:rPr>
              <a:t>）。</a:t>
            </a:r>
          </a:p>
          <a:p>
            <a:pPr marL="285750" indent="-285750">
              <a:spcBef>
                <a:spcPts val="600"/>
              </a:spcBef>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IMAP4 (</a:t>
            </a:r>
            <a:r>
              <a:rPr lang="en-US" b="0" i="0" dirty="0">
                <a:solidFill>
                  <a:schemeClr val="accent1"/>
                </a:solidFill>
                <a:effectLst/>
                <a:latin typeface="Meiryo UI" panose="020B0604030504040204" pitchFamily="34" charset="-128"/>
                <a:ea typeface="Meiryo UI" panose="020B0604030504040204" pitchFamily="34" charset="-128"/>
              </a:rPr>
              <a:t>Internet Message Access Protocol )</a:t>
            </a:r>
            <a:r>
              <a:rPr lang="en-US" dirty="0">
                <a:solidFill>
                  <a:schemeClr val="accent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メール受信・保存、削除されない限りサーバーに保持（</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143</a:t>
            </a:r>
            <a:r>
              <a:rPr lang="ja-JP" altLang="en-US">
                <a:solidFill>
                  <a:schemeClr val="tx1"/>
                </a:solidFill>
                <a:latin typeface="Meiryo UI" panose="020B0604030504040204" pitchFamily="34" charset="-128"/>
                <a:ea typeface="Meiryo UI" panose="020B0604030504040204" pitchFamily="34" charset="-128"/>
              </a:rPr>
              <a:t>）。</a:t>
            </a:r>
          </a:p>
        </p:txBody>
      </p:sp>
      <p:sp>
        <p:nvSpPr>
          <p:cNvPr id="3" name="Footer Placeholder 1">
            <a:extLst>
              <a:ext uri="{FF2B5EF4-FFF2-40B4-BE49-F238E27FC236}">
                <a16:creationId xmlns:a16="http://schemas.microsoft.com/office/drawing/2014/main" id="{FD14284C-072A-572A-0179-C1C1A61C246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59</a:t>
            </a:fld>
            <a:endParaRPr lang="en-US" dirty="0"/>
          </a:p>
        </p:txBody>
      </p:sp>
    </p:spTree>
    <p:extLst>
      <p:ext uri="{BB962C8B-B14F-4D97-AF65-F5344CB8AC3E}">
        <p14:creationId xmlns:p14="http://schemas.microsoft.com/office/powerpoint/2010/main" val="1099187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7B44A77-3B1C-FE50-817B-4EDB9FC4B64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8C2421F-F894-6FC5-84F3-A3D6DA1432C2}"/>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2. Today’s Goal</a:t>
            </a:r>
            <a:br>
              <a:rPr lang="en-US" dirty="0"/>
            </a:br>
            <a:br>
              <a:rPr lang="en-US" dirty="0"/>
            </a:br>
            <a:endParaRPr lang="en-US" dirty="0"/>
          </a:p>
        </p:txBody>
      </p:sp>
      <p:sp>
        <p:nvSpPr>
          <p:cNvPr id="4" name="TextBox 3">
            <a:extLst>
              <a:ext uri="{FF2B5EF4-FFF2-40B4-BE49-F238E27FC236}">
                <a16:creationId xmlns:a16="http://schemas.microsoft.com/office/drawing/2014/main" id="{F214479E-55A0-EA57-AA9E-8DB7ED441AD8}"/>
              </a:ext>
            </a:extLst>
          </p:cNvPr>
          <p:cNvSpPr txBox="1"/>
          <p:nvPr/>
        </p:nvSpPr>
        <p:spPr>
          <a:xfrm>
            <a:off x="720725" y="1112700"/>
            <a:ext cx="8188144" cy="3031599"/>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Application Layer Services</a:t>
            </a:r>
          </a:p>
          <a:p>
            <a:pPr algn="l" fontAlgn="ctr">
              <a:spcAft>
                <a:spcPts val="600"/>
              </a:spcAft>
              <a:buClr>
                <a:schemeClr val="tx1"/>
              </a:buClr>
            </a:pPr>
            <a:r>
              <a:rPr lang="en-US" sz="1600" b="0" i="0" dirty="0">
                <a:solidFill>
                  <a:schemeClr val="tx1"/>
                </a:solidFill>
                <a:effectLst/>
                <a:latin typeface="+mn-lt"/>
              </a:rPr>
              <a:t>Module Objective: Explain the function of common application layer services. </a:t>
            </a:r>
          </a:p>
          <a:p>
            <a:pPr algn="l" fontAlgn="ctr">
              <a:spcAft>
                <a:spcPts val="600"/>
              </a:spcAft>
              <a:buClr>
                <a:schemeClr val="tx1"/>
              </a:buClr>
            </a:pPr>
            <a:endParaRPr lang="en-US" sz="1600" dirty="0">
              <a:solidFill>
                <a:schemeClr val="tx1"/>
              </a:solidFill>
              <a:latin typeface="+mn-lt"/>
            </a:endParaRPr>
          </a:p>
          <a:p>
            <a:pPr algn="l" fontAlgn="ctr">
              <a:spcAft>
                <a:spcPts val="600"/>
              </a:spcAft>
              <a:buClr>
                <a:schemeClr val="tx1"/>
              </a:buClr>
            </a:pPr>
            <a:r>
              <a:rPr lang="en-US" dirty="0">
                <a:solidFill>
                  <a:schemeClr val="accent1"/>
                </a:solidFill>
                <a:effectLst/>
                <a:latin typeface="+mn-lt"/>
              </a:rPr>
              <a:t>The Client Server Relationship:  </a:t>
            </a:r>
            <a:r>
              <a:rPr lang="en-US" dirty="0">
                <a:solidFill>
                  <a:schemeClr val="tx1"/>
                </a:solidFill>
                <a:effectLst/>
                <a:latin typeface="+mn-lt"/>
              </a:rPr>
              <a:t>Explain client and server interaction.</a:t>
            </a:r>
          </a:p>
          <a:p>
            <a:pPr algn="l" fontAlgn="ctr">
              <a:spcAft>
                <a:spcPts val="600"/>
              </a:spcAft>
              <a:buClr>
                <a:schemeClr val="tx1"/>
              </a:buClr>
            </a:pPr>
            <a:r>
              <a:rPr lang="en-US" dirty="0">
                <a:solidFill>
                  <a:schemeClr val="accent1"/>
                </a:solidFill>
                <a:effectLst/>
                <a:latin typeface="+mn-lt"/>
              </a:rPr>
              <a:t>Network Application Services: </a:t>
            </a:r>
            <a:r>
              <a:rPr lang="en-US" dirty="0">
                <a:solidFill>
                  <a:schemeClr val="accent1"/>
                </a:solidFill>
                <a:latin typeface="+mn-lt"/>
              </a:rPr>
              <a:t> </a:t>
            </a:r>
            <a:r>
              <a:rPr lang="en-US" dirty="0">
                <a:solidFill>
                  <a:schemeClr val="tx1"/>
                </a:solidFill>
                <a:effectLst/>
                <a:latin typeface="+mn-lt"/>
              </a:rPr>
              <a:t>Describe common network applications.</a:t>
            </a:r>
          </a:p>
          <a:p>
            <a:pPr algn="l" fontAlgn="ctr">
              <a:spcAft>
                <a:spcPts val="600"/>
              </a:spcAft>
              <a:buClr>
                <a:schemeClr val="tx1"/>
              </a:buClr>
            </a:pPr>
            <a:r>
              <a:rPr lang="en-US" dirty="0">
                <a:solidFill>
                  <a:schemeClr val="accent1"/>
                </a:solidFill>
                <a:effectLst/>
                <a:latin typeface="+mn-lt"/>
              </a:rPr>
              <a:t>Domain Name System: </a:t>
            </a:r>
            <a:r>
              <a:rPr lang="en-US" dirty="0">
                <a:solidFill>
                  <a:schemeClr val="tx1"/>
                </a:solidFill>
                <a:effectLst/>
                <a:latin typeface="+mn-lt"/>
              </a:rPr>
              <a:t>Describe DNS.</a:t>
            </a:r>
          </a:p>
          <a:p>
            <a:pPr algn="l" fontAlgn="ctr">
              <a:spcAft>
                <a:spcPts val="600"/>
              </a:spcAft>
              <a:buClr>
                <a:schemeClr val="tx1"/>
              </a:buClr>
            </a:pPr>
            <a:r>
              <a:rPr lang="en-US" dirty="0">
                <a:solidFill>
                  <a:schemeClr val="accent1"/>
                </a:solidFill>
                <a:effectLst/>
                <a:latin typeface="+mn-lt"/>
              </a:rPr>
              <a:t>Web Clients and Servers: </a:t>
            </a:r>
            <a:r>
              <a:rPr lang="en-US" dirty="0">
                <a:solidFill>
                  <a:schemeClr val="tx1"/>
                </a:solidFill>
                <a:effectLst/>
                <a:latin typeface="+mn-lt"/>
              </a:rPr>
              <a:t>Describe HTTP and HTML.</a:t>
            </a:r>
          </a:p>
          <a:p>
            <a:pPr algn="l" fontAlgn="ctr">
              <a:spcAft>
                <a:spcPts val="600"/>
              </a:spcAft>
              <a:buClr>
                <a:schemeClr val="tx1"/>
              </a:buClr>
            </a:pPr>
            <a:r>
              <a:rPr lang="en-US" dirty="0">
                <a:solidFill>
                  <a:schemeClr val="accent1"/>
                </a:solidFill>
                <a:effectLst/>
                <a:latin typeface="+mn-lt"/>
              </a:rPr>
              <a:t>FTP Clients and Servers: </a:t>
            </a:r>
            <a:r>
              <a:rPr lang="en-US" dirty="0">
                <a:solidFill>
                  <a:schemeClr val="tx1"/>
                </a:solidFill>
                <a:effectLst/>
                <a:latin typeface="+mn-lt"/>
              </a:rPr>
              <a:t>Describe FTP.</a:t>
            </a:r>
          </a:p>
          <a:p>
            <a:pPr algn="l" fontAlgn="ctr">
              <a:spcAft>
                <a:spcPts val="600"/>
              </a:spcAft>
              <a:buClr>
                <a:schemeClr val="tx1"/>
              </a:buClr>
            </a:pPr>
            <a:r>
              <a:rPr lang="en-US" dirty="0">
                <a:solidFill>
                  <a:schemeClr val="accent1"/>
                </a:solidFill>
                <a:effectLst/>
                <a:latin typeface="+mn-lt"/>
              </a:rPr>
              <a:t>Virtual Terminals: </a:t>
            </a:r>
            <a:r>
              <a:rPr lang="en-US" dirty="0">
                <a:solidFill>
                  <a:schemeClr val="tx1"/>
                </a:solidFill>
                <a:effectLst/>
                <a:latin typeface="+mn-lt"/>
              </a:rPr>
              <a:t>Describe Telnet and SSH.</a:t>
            </a:r>
          </a:p>
          <a:p>
            <a:pPr algn="l" fontAlgn="ctr">
              <a:spcAft>
                <a:spcPts val="600"/>
              </a:spcAft>
              <a:buClr>
                <a:schemeClr val="tx1"/>
              </a:buClr>
            </a:pPr>
            <a:r>
              <a:rPr lang="en-US" dirty="0">
                <a:solidFill>
                  <a:schemeClr val="accent1"/>
                </a:solidFill>
                <a:effectLst/>
                <a:latin typeface="+mn-lt"/>
              </a:rPr>
              <a:t>Email and Messaging: </a:t>
            </a:r>
            <a:r>
              <a:rPr lang="en-US" dirty="0">
                <a:solidFill>
                  <a:schemeClr val="tx1"/>
                </a:solidFill>
                <a:effectLst/>
                <a:latin typeface="+mn-lt"/>
              </a:rPr>
              <a:t>Describe email protocols.</a:t>
            </a:r>
          </a:p>
        </p:txBody>
      </p:sp>
      <p:sp>
        <p:nvSpPr>
          <p:cNvPr id="2" name="Footer Placeholder 1">
            <a:extLst>
              <a:ext uri="{FF2B5EF4-FFF2-40B4-BE49-F238E27FC236}">
                <a16:creationId xmlns:a16="http://schemas.microsoft.com/office/drawing/2014/main" id="{CD717E53-46E8-F781-1E65-EEE7DB3976B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a:t>
            </a:fld>
            <a:endParaRPr lang="en-US" dirty="0"/>
          </a:p>
        </p:txBody>
      </p:sp>
    </p:spTree>
    <p:extLst>
      <p:ext uri="{BB962C8B-B14F-4D97-AF65-F5344CB8AC3E}">
        <p14:creationId xmlns:p14="http://schemas.microsoft.com/office/powerpoint/2010/main" val="324351381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151C2C3-7F80-6D78-30FE-16DD2AE5419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2FB31B6-CFD7-8201-9436-897C2A1CBD3C}"/>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Questions and free discussion</a:t>
            </a:r>
          </a:p>
        </p:txBody>
      </p:sp>
      <p:sp>
        <p:nvSpPr>
          <p:cNvPr id="2" name="TextBox 1">
            <a:extLst>
              <a:ext uri="{FF2B5EF4-FFF2-40B4-BE49-F238E27FC236}">
                <a16:creationId xmlns:a16="http://schemas.microsoft.com/office/drawing/2014/main" id="{8732EECF-5371-2E46-0C09-CD2071697B4E}"/>
              </a:ext>
            </a:extLst>
          </p:cNvPr>
          <p:cNvSpPr txBox="1"/>
          <p:nvPr/>
        </p:nvSpPr>
        <p:spPr>
          <a:xfrm>
            <a:off x="720000" y="1717670"/>
            <a:ext cx="8055413" cy="1708160"/>
          </a:xfrm>
          <a:prstGeom prst="rect">
            <a:avLst/>
          </a:prstGeom>
          <a:noFill/>
        </p:spPr>
        <p:txBody>
          <a:bodyPr wrap="square" rtlCol="0">
            <a:spAutoFit/>
          </a:bodyPr>
          <a:lstStyle/>
          <a:p>
            <a:pPr>
              <a:spcBef>
                <a:spcPts val="600"/>
              </a:spcBef>
              <a:spcAft>
                <a:spcPts val="600"/>
              </a:spcAft>
              <a:buClr>
                <a:schemeClr val="tx1"/>
              </a:buClr>
            </a:pPr>
            <a:r>
              <a:rPr lang="en-US" sz="4000" i="0" dirty="0">
                <a:solidFill>
                  <a:schemeClr val="accent2"/>
                </a:solidFill>
                <a:effectLst/>
                <a:latin typeface="+mn-lt"/>
              </a:rPr>
              <a:t>Do you have any questions or anything you want to discuss?</a:t>
            </a:r>
          </a:p>
          <a:p>
            <a:pPr algn="l"/>
            <a:endParaRPr lang="en-US" sz="2000" i="0" dirty="0">
              <a:solidFill>
                <a:schemeClr val="tx1"/>
              </a:solidFill>
              <a:effectLst/>
              <a:latin typeface="+mn-lt"/>
            </a:endParaRPr>
          </a:p>
        </p:txBody>
      </p:sp>
      <p:sp>
        <p:nvSpPr>
          <p:cNvPr id="3" name="Footer Placeholder 1">
            <a:extLst>
              <a:ext uri="{FF2B5EF4-FFF2-40B4-BE49-F238E27FC236}">
                <a16:creationId xmlns:a16="http://schemas.microsoft.com/office/drawing/2014/main" id="{286DB692-2BB9-73DD-00DD-4FB8D977B3C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60</a:t>
            </a:fld>
            <a:endParaRPr lang="en-US" dirty="0"/>
          </a:p>
        </p:txBody>
      </p:sp>
    </p:spTree>
    <p:extLst>
      <p:ext uri="{BB962C8B-B14F-4D97-AF65-F5344CB8AC3E}">
        <p14:creationId xmlns:p14="http://schemas.microsoft.com/office/powerpoint/2010/main" val="197805560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65DF18F-73D4-6109-FBAB-90A27976440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A992236-307E-2075-37DC-35293226653F}"/>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Check Test 15</a:t>
            </a:r>
          </a:p>
        </p:txBody>
      </p:sp>
      <p:sp>
        <p:nvSpPr>
          <p:cNvPr id="2" name="Google Shape;968;p43">
            <a:extLst>
              <a:ext uri="{FF2B5EF4-FFF2-40B4-BE49-F238E27FC236}">
                <a16:creationId xmlns:a16="http://schemas.microsoft.com/office/drawing/2014/main" id="{9EA2523A-56CD-3A1A-92CA-B873168FDCD3}"/>
              </a:ext>
            </a:extLst>
          </p:cNvPr>
          <p:cNvSpPr txBox="1">
            <a:spLocks/>
          </p:cNvSpPr>
          <p:nvPr/>
        </p:nvSpPr>
        <p:spPr>
          <a:xfrm>
            <a:off x="1062595" y="1340850"/>
            <a:ext cx="7850495" cy="246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fontAlgn="ctr">
              <a:spcAft>
                <a:spcPts val="600"/>
              </a:spcAft>
              <a:buClr>
                <a:schemeClr val="tx1"/>
              </a:buClr>
            </a:pPr>
            <a:r>
              <a:rPr lang="en-US" sz="2800" i="0" dirty="0">
                <a:solidFill>
                  <a:schemeClr val="accent2"/>
                </a:solidFill>
                <a:effectLst/>
                <a:latin typeface="+mn-lt"/>
              </a:rPr>
              <a:t>16.8.3 Application Layer Services Quiz</a:t>
            </a:r>
          </a:p>
          <a:p>
            <a:pPr algn="l" fontAlgn="ctr">
              <a:spcAft>
                <a:spcPts val="600"/>
              </a:spcAft>
              <a:buClr>
                <a:schemeClr val="tx1"/>
              </a:buClr>
            </a:pPr>
            <a:endParaRPr lang="en-US" sz="2000" dirty="0">
              <a:solidFill>
                <a:schemeClr val="accent2"/>
              </a:solidFill>
              <a:latin typeface="+mn-lt"/>
            </a:endParaRPr>
          </a:p>
          <a:p>
            <a:r>
              <a:rPr lang="en-US" sz="2000" dirty="0">
                <a:solidFill>
                  <a:schemeClr val="tx1"/>
                </a:solidFill>
                <a:latin typeface="+mn-lt"/>
                <a:hlinkClick r:id="rId3"/>
              </a:rPr>
              <a:t>https://forms.gle/tavPyYGaNKnEfLzN8</a:t>
            </a:r>
            <a:endParaRPr lang="en-US" sz="2000" dirty="0">
              <a:solidFill>
                <a:schemeClr val="tx1"/>
              </a:solidFill>
              <a:latin typeface="+mn-lt"/>
            </a:endParaRPr>
          </a:p>
          <a:p>
            <a:endParaRPr lang="en-US" sz="2000" dirty="0">
              <a:solidFill>
                <a:schemeClr val="tx1"/>
              </a:solidFill>
              <a:latin typeface="+mn-lt"/>
            </a:endParaRPr>
          </a:p>
        </p:txBody>
      </p:sp>
      <p:grpSp>
        <p:nvGrpSpPr>
          <p:cNvPr id="3" name="Google Shape;10286;p77">
            <a:extLst>
              <a:ext uri="{FF2B5EF4-FFF2-40B4-BE49-F238E27FC236}">
                <a16:creationId xmlns:a16="http://schemas.microsoft.com/office/drawing/2014/main" id="{C8FEC04D-9647-E62D-9F62-A55AD8F89255}"/>
              </a:ext>
            </a:extLst>
          </p:cNvPr>
          <p:cNvGrpSpPr/>
          <p:nvPr/>
        </p:nvGrpSpPr>
        <p:grpSpPr>
          <a:xfrm>
            <a:off x="144000" y="125134"/>
            <a:ext cx="576000" cy="720000"/>
            <a:chOff x="-39783425" y="2337925"/>
            <a:chExt cx="275700" cy="318350"/>
          </a:xfrm>
          <a:solidFill>
            <a:schemeClr val="accent3"/>
          </a:solidFill>
        </p:grpSpPr>
        <p:sp>
          <p:nvSpPr>
            <p:cNvPr id="4" name="Google Shape;10287;p77">
              <a:extLst>
                <a:ext uri="{FF2B5EF4-FFF2-40B4-BE49-F238E27FC236}">
                  <a16:creationId xmlns:a16="http://schemas.microsoft.com/office/drawing/2014/main" id="{8B599C27-E0C0-211B-08CA-6462A8405A70}"/>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10288;p77">
              <a:extLst>
                <a:ext uri="{FF2B5EF4-FFF2-40B4-BE49-F238E27FC236}">
                  <a16:creationId xmlns:a16="http://schemas.microsoft.com/office/drawing/2014/main" id="{E3FC535C-6DB6-D331-38E1-32EEC3A2E2C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6" name="Footer Placeholder 1">
            <a:extLst>
              <a:ext uri="{FF2B5EF4-FFF2-40B4-BE49-F238E27FC236}">
                <a16:creationId xmlns:a16="http://schemas.microsoft.com/office/drawing/2014/main" id="{265ADB92-0BC0-E143-17DF-4057C86B10F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61</a:t>
            </a:fld>
            <a:endParaRPr lang="en-US" dirty="0"/>
          </a:p>
        </p:txBody>
      </p:sp>
    </p:spTree>
    <p:extLst>
      <p:ext uri="{BB962C8B-B14F-4D97-AF65-F5344CB8AC3E}">
        <p14:creationId xmlns:p14="http://schemas.microsoft.com/office/powerpoint/2010/main" val="23986788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5CBFA-2506-A1BE-E45E-4E59A3BFFADA}"/>
              </a:ext>
            </a:extLst>
          </p:cNvPr>
          <p:cNvSpPr>
            <a:spLocks noGrp="1"/>
          </p:cNvSpPr>
          <p:nvPr>
            <p:ph type="title"/>
          </p:nvPr>
        </p:nvSpPr>
        <p:spPr>
          <a:xfrm>
            <a:off x="720000" y="540000"/>
            <a:ext cx="7704000" cy="572700"/>
          </a:xfrm>
        </p:spPr>
        <p:txBody>
          <a:bodyPr/>
          <a:lstStyle/>
          <a:p>
            <a:r>
              <a:rPr lang="en-US" dirty="0"/>
              <a:t>Reference</a:t>
            </a:r>
          </a:p>
        </p:txBody>
      </p:sp>
      <p:sp>
        <p:nvSpPr>
          <p:cNvPr id="4" name="TextBox 3">
            <a:extLst>
              <a:ext uri="{FF2B5EF4-FFF2-40B4-BE49-F238E27FC236}">
                <a16:creationId xmlns:a16="http://schemas.microsoft.com/office/drawing/2014/main" id="{93C84A80-3E86-B5D3-F80A-2DB5F1F14050}"/>
              </a:ext>
            </a:extLst>
          </p:cNvPr>
          <p:cNvSpPr txBox="1"/>
          <p:nvPr/>
        </p:nvSpPr>
        <p:spPr>
          <a:xfrm>
            <a:off x="719999" y="1459467"/>
            <a:ext cx="7703275" cy="2031325"/>
          </a:xfrm>
          <a:prstGeom prst="rect">
            <a:avLst/>
          </a:prstGeom>
          <a:noFill/>
        </p:spPr>
        <p:txBody>
          <a:bodyPr wrap="square">
            <a:spAutoFit/>
          </a:bodyPr>
          <a:lstStyle/>
          <a:p>
            <a:pPr marL="285750" indent="-285750">
              <a:buClr>
                <a:schemeClr val="tx1"/>
              </a:buClr>
              <a:buFont typeface="Arial" panose="020B0604020202020204" pitchFamily="34" charset="0"/>
              <a:buChar char="•"/>
            </a:pPr>
            <a:r>
              <a:rPr lang="en-US" dirty="0">
                <a:solidFill>
                  <a:schemeClr val="tx1"/>
                </a:solidFill>
                <a:latin typeface="+mn-lt"/>
              </a:rPr>
              <a:t>CISCO Network Academy</a:t>
            </a:r>
            <a:r>
              <a:rPr lang="ja-JP" altLang="en-US">
                <a:solidFill>
                  <a:schemeClr val="tx1"/>
                </a:solidFill>
                <a:latin typeface="+mn-lt"/>
              </a:rPr>
              <a:t>　</a:t>
            </a:r>
            <a:endParaRPr lang="en-US" altLang="ja-JP" dirty="0">
              <a:solidFill>
                <a:schemeClr val="tx1"/>
              </a:solidFill>
              <a:latin typeface="+mn-lt"/>
            </a:endParaRPr>
          </a:p>
          <a:p>
            <a:pPr marL="187325" indent="-44450"/>
            <a:r>
              <a:rPr lang="en-US" b="0" i="0" dirty="0">
                <a:solidFill>
                  <a:schemeClr val="tx1"/>
                </a:solidFill>
                <a:effectLst/>
                <a:latin typeface="+mn-lt"/>
              </a:rPr>
              <a:t>Networking Basics - </a:t>
            </a:r>
            <a:r>
              <a:rPr lang="en-US" sz="1400" i="0" dirty="0">
                <a:solidFill>
                  <a:schemeClr val="tx1"/>
                </a:solidFill>
                <a:effectLst/>
                <a:latin typeface="+mn-lt"/>
              </a:rPr>
              <a:t>Module 16: Application Layer Services</a:t>
            </a:r>
            <a:endParaRPr lang="en-US" altLang="ja-JP" sz="1400" dirty="0">
              <a:solidFill>
                <a:schemeClr val="tx1"/>
              </a:solidFill>
              <a:latin typeface="+mn-lt"/>
            </a:endParaRPr>
          </a:p>
          <a:p>
            <a:pPr marL="187325" indent="-44450"/>
            <a:endParaRPr lang="en-US" dirty="0">
              <a:solidFill>
                <a:schemeClr val="tx1"/>
              </a:solidFill>
              <a:latin typeface="+mn-lt"/>
            </a:endParaRPr>
          </a:p>
          <a:p>
            <a:pPr marL="187325" indent="-44450"/>
            <a:r>
              <a:rPr lang="en-US" dirty="0">
                <a:solidFill>
                  <a:schemeClr val="tx1"/>
                </a:solidFill>
                <a:latin typeface="+mn-lt"/>
                <a:hlinkClick r:id="rId3"/>
              </a:rPr>
              <a:t>https://skillsforall.com/launch?id=f393c38f-b410-4d2b-8275-70e144273519&amp;tab=curriculum&amp;view</a:t>
            </a:r>
            <a:r>
              <a:rPr lang="en-US">
                <a:solidFill>
                  <a:schemeClr val="tx1"/>
                </a:solidFill>
                <a:latin typeface="+mn-lt"/>
                <a:hlinkClick r:id="rId3"/>
              </a:rPr>
              <a:t>=345e783c-ffde-5427-b818-995fbb2932c6</a:t>
            </a:r>
            <a:endParaRPr lang="en-US">
              <a:solidFill>
                <a:schemeClr val="tx1"/>
              </a:solidFill>
              <a:latin typeface="+mn-lt"/>
            </a:endParaRPr>
          </a:p>
          <a:p>
            <a:pPr marL="187325" indent="-44450"/>
            <a:endParaRPr lang="en-US" dirty="0">
              <a:solidFill>
                <a:schemeClr val="tx1"/>
              </a:solidFill>
              <a:latin typeface="+mn-lt"/>
            </a:endParaRPr>
          </a:p>
          <a:p>
            <a:pPr marL="187325" indent="-44450"/>
            <a:r>
              <a:rPr lang="en-US" altLang="ja-JP" dirty="0">
                <a:solidFill>
                  <a:schemeClr val="tx1"/>
                </a:solidFill>
                <a:latin typeface="+mn-lt"/>
              </a:rPr>
              <a:t>Textbook</a:t>
            </a:r>
            <a:r>
              <a:rPr lang="ja-JP" altLang="en-US">
                <a:solidFill>
                  <a:schemeClr val="tx1"/>
                </a:solidFill>
                <a:latin typeface="+mn-lt"/>
              </a:rPr>
              <a:t>：</a:t>
            </a:r>
          </a:p>
          <a:p>
            <a:r>
              <a:rPr lang="ja-JP" altLang="en-US">
                <a:solidFill>
                  <a:schemeClr val="tx1"/>
                </a:solidFill>
                <a:latin typeface="+mn-lt"/>
              </a:rPr>
              <a:t>「図解入門　</a:t>
            </a:r>
            <a:r>
              <a:rPr lang="en-US" altLang="ja-JP" dirty="0">
                <a:solidFill>
                  <a:schemeClr val="tx1"/>
                </a:solidFill>
                <a:latin typeface="+mn-lt"/>
              </a:rPr>
              <a:t>TCP/IP</a:t>
            </a:r>
            <a:r>
              <a:rPr lang="ja-JP" altLang="en-US">
                <a:solidFill>
                  <a:schemeClr val="tx1"/>
                </a:solidFill>
                <a:latin typeface="+mn-lt"/>
              </a:rPr>
              <a:t>」みやたひろし　</a:t>
            </a:r>
            <a:endParaRPr lang="en-US" dirty="0">
              <a:solidFill>
                <a:schemeClr val="tx1"/>
              </a:solidFill>
              <a:latin typeface="+mn-lt"/>
            </a:endParaRPr>
          </a:p>
          <a:p>
            <a:endParaRPr lang="en-US" dirty="0">
              <a:solidFill>
                <a:schemeClr val="tx1"/>
              </a:solidFill>
              <a:latin typeface="+mn-lt"/>
            </a:endParaRPr>
          </a:p>
        </p:txBody>
      </p:sp>
      <p:sp>
        <p:nvSpPr>
          <p:cNvPr id="3" name="Footer Placeholder 1">
            <a:extLst>
              <a:ext uri="{FF2B5EF4-FFF2-40B4-BE49-F238E27FC236}">
                <a16:creationId xmlns:a16="http://schemas.microsoft.com/office/drawing/2014/main" id="{B9D69348-1382-BC1F-D1A5-61C25C9CB53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62</a:t>
            </a:fld>
            <a:endParaRPr lang="en-US" dirty="0"/>
          </a:p>
        </p:txBody>
      </p:sp>
    </p:spTree>
    <p:extLst>
      <p:ext uri="{BB962C8B-B14F-4D97-AF65-F5344CB8AC3E}">
        <p14:creationId xmlns:p14="http://schemas.microsoft.com/office/powerpoint/2010/main" val="706267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F8F3E4C-4071-65A1-93A0-B86B1B31E09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60188A3F-4FF5-1090-5586-A4AAA6140766}"/>
              </a:ext>
            </a:extLst>
          </p:cNvPr>
          <p:cNvSpPr txBox="1"/>
          <p:nvPr/>
        </p:nvSpPr>
        <p:spPr>
          <a:xfrm>
            <a:off x="720725" y="1112700"/>
            <a:ext cx="8188144" cy="3031599"/>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Application Layer Services</a:t>
            </a:r>
          </a:p>
          <a:p>
            <a:pPr algn="l" fontAlgn="ctr">
              <a:spcAft>
                <a:spcPts val="600"/>
              </a:spcAft>
              <a:buClr>
                <a:schemeClr val="tx1"/>
              </a:buClr>
            </a:pPr>
            <a:r>
              <a:rPr lang="ja-JP" altLang="en-US" sz="1600" b="0" i="0">
                <a:solidFill>
                  <a:schemeClr val="tx1"/>
                </a:solidFill>
                <a:effectLst/>
                <a:latin typeface="+mn-lt"/>
                <a:ea typeface="+mn-ea"/>
              </a:rPr>
              <a:t>モジュールの目的：一般的なアプリケーションレイヤーサービスの機能を勉強する。</a:t>
            </a:r>
            <a:endParaRPr lang="en-US" altLang="ja-JP" sz="1600" b="0" i="0" dirty="0">
              <a:solidFill>
                <a:schemeClr val="tx1"/>
              </a:solidFill>
              <a:effectLst/>
              <a:latin typeface="+mn-lt"/>
              <a:ea typeface="+mn-ea"/>
            </a:endParaRPr>
          </a:p>
          <a:p>
            <a:pPr algn="l" fontAlgn="ctr">
              <a:spcAft>
                <a:spcPts val="600"/>
              </a:spcAft>
              <a:buClr>
                <a:schemeClr val="tx1"/>
              </a:buClr>
            </a:pPr>
            <a:endParaRPr lang="en-US" sz="1600" dirty="0">
              <a:solidFill>
                <a:schemeClr val="tx1"/>
              </a:solidFill>
              <a:latin typeface="+mn-lt"/>
              <a:ea typeface="+mn-ea"/>
            </a:endParaRPr>
          </a:p>
          <a:p>
            <a:pPr algn="l" fontAlgn="ctr">
              <a:spcAft>
                <a:spcPts val="600"/>
              </a:spcAft>
              <a:buClr>
                <a:schemeClr val="tx1"/>
              </a:buClr>
            </a:pPr>
            <a:r>
              <a:rPr lang="ja-JP" altLang="en-US">
                <a:solidFill>
                  <a:schemeClr val="accent1"/>
                </a:solidFill>
                <a:effectLst/>
                <a:latin typeface="+mn-lt"/>
                <a:ea typeface="+mn-ea"/>
              </a:rPr>
              <a:t>クライアントサーバーの関係：</a:t>
            </a:r>
            <a:r>
              <a:rPr lang="ja-JP" altLang="en-US">
                <a:solidFill>
                  <a:schemeClr val="tx1"/>
                </a:solidFill>
                <a:effectLst/>
                <a:latin typeface="+mn-lt"/>
                <a:ea typeface="+mn-ea"/>
              </a:rPr>
              <a:t>クライアントとサーバーの相互作用について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ネットワークアプリケーションサービス：</a:t>
            </a:r>
            <a:r>
              <a:rPr lang="ja-JP" altLang="en-US">
                <a:solidFill>
                  <a:schemeClr val="tx1"/>
                </a:solidFill>
                <a:effectLst/>
                <a:latin typeface="+mn-lt"/>
                <a:ea typeface="+mn-ea"/>
              </a:rPr>
              <a:t>一般的なネットワークアプリケーションについて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ドメインネームシステム</a:t>
            </a:r>
            <a:r>
              <a:rPr lang="ja-JP" altLang="en-JP">
                <a:solidFill>
                  <a:schemeClr val="accent1"/>
                </a:solidFill>
                <a:effectLst/>
                <a:latin typeface="+mn-lt"/>
                <a:ea typeface="+mn-ea"/>
              </a:rPr>
              <a:t>（</a:t>
            </a:r>
            <a:r>
              <a:rPr lang="en-JP" altLang="ja-JP" dirty="0">
                <a:solidFill>
                  <a:schemeClr val="accent1"/>
                </a:solidFill>
                <a:effectLst/>
                <a:latin typeface="+mn-lt"/>
                <a:ea typeface="+mn-ea"/>
              </a:rPr>
              <a:t>DNS)</a:t>
            </a:r>
            <a:r>
              <a:rPr lang="ja-JP" altLang="en-US">
                <a:solidFill>
                  <a:schemeClr val="accent1"/>
                </a:solidFill>
                <a:effectLst/>
                <a:latin typeface="+mn-lt"/>
                <a:ea typeface="+mn-ea"/>
              </a:rPr>
              <a:t>：</a:t>
            </a:r>
            <a:r>
              <a:rPr lang="en-US" dirty="0">
                <a:solidFill>
                  <a:schemeClr val="tx1"/>
                </a:solidFill>
                <a:effectLst/>
                <a:latin typeface="+mn-lt"/>
                <a:ea typeface="+mn-ea"/>
              </a:rPr>
              <a:t>DNS</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ウェブクライアントとサーバー：</a:t>
            </a:r>
            <a:r>
              <a:rPr lang="en-US" dirty="0">
                <a:solidFill>
                  <a:schemeClr val="tx1"/>
                </a:solidFill>
                <a:effectLst/>
                <a:latin typeface="+mn-lt"/>
                <a:ea typeface="+mn-ea"/>
              </a:rPr>
              <a:t>HTTP</a:t>
            </a:r>
            <a:r>
              <a:rPr lang="ja-JP" altLang="en-US">
                <a:solidFill>
                  <a:schemeClr val="tx1"/>
                </a:solidFill>
                <a:effectLst/>
                <a:latin typeface="+mn-lt"/>
                <a:ea typeface="+mn-ea"/>
              </a:rPr>
              <a:t>と</a:t>
            </a:r>
            <a:r>
              <a:rPr lang="en-US" dirty="0">
                <a:solidFill>
                  <a:schemeClr val="tx1"/>
                </a:solidFill>
                <a:effectLst/>
                <a:latin typeface="+mn-lt"/>
                <a:ea typeface="+mn-ea"/>
              </a:rPr>
              <a:t>HTML</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en-US" dirty="0">
                <a:solidFill>
                  <a:schemeClr val="accent1"/>
                </a:solidFill>
                <a:effectLst/>
                <a:latin typeface="+mn-lt"/>
                <a:ea typeface="+mn-ea"/>
              </a:rPr>
              <a:t>FTP</a:t>
            </a:r>
            <a:r>
              <a:rPr lang="ja-JP" altLang="en-US">
                <a:solidFill>
                  <a:schemeClr val="accent1"/>
                </a:solidFill>
                <a:effectLst/>
                <a:latin typeface="+mn-lt"/>
                <a:ea typeface="+mn-ea"/>
              </a:rPr>
              <a:t>クライアントとサーバー：</a:t>
            </a:r>
            <a:r>
              <a:rPr lang="en-US" dirty="0">
                <a:solidFill>
                  <a:schemeClr val="tx1"/>
                </a:solidFill>
                <a:effectLst/>
                <a:latin typeface="+mn-lt"/>
                <a:ea typeface="+mn-ea"/>
              </a:rPr>
              <a:t>FTP</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バーチャルターミナル：</a:t>
            </a:r>
            <a:r>
              <a:rPr lang="en-US" dirty="0">
                <a:solidFill>
                  <a:schemeClr val="tx1"/>
                </a:solidFill>
                <a:effectLst/>
                <a:latin typeface="+mn-lt"/>
                <a:ea typeface="+mn-ea"/>
              </a:rPr>
              <a:t>Telnet</a:t>
            </a:r>
            <a:r>
              <a:rPr lang="ja-JP" altLang="en-US">
                <a:solidFill>
                  <a:schemeClr val="tx1"/>
                </a:solidFill>
                <a:effectLst/>
                <a:latin typeface="+mn-lt"/>
                <a:ea typeface="+mn-ea"/>
              </a:rPr>
              <a:t>と</a:t>
            </a:r>
            <a:r>
              <a:rPr lang="en-US" dirty="0">
                <a:solidFill>
                  <a:schemeClr val="tx1"/>
                </a:solidFill>
                <a:effectLst/>
                <a:latin typeface="+mn-lt"/>
                <a:ea typeface="+mn-ea"/>
              </a:rPr>
              <a:t>SSH</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メールとメッセージング：</a:t>
            </a:r>
            <a:r>
              <a:rPr lang="ja-JP" altLang="en-US">
                <a:solidFill>
                  <a:schemeClr val="tx1"/>
                </a:solidFill>
                <a:effectLst/>
                <a:latin typeface="+mn-lt"/>
                <a:ea typeface="+mn-ea"/>
              </a:rPr>
              <a:t>メールプロトコルについて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endParaRPr lang="en-US" dirty="0">
              <a:solidFill>
                <a:schemeClr val="tx1"/>
              </a:solidFill>
              <a:effectLst/>
              <a:latin typeface="+mn-lt"/>
              <a:ea typeface="+mn-ea"/>
            </a:endParaRPr>
          </a:p>
        </p:txBody>
      </p:sp>
      <p:sp>
        <p:nvSpPr>
          <p:cNvPr id="5" name="Google Shape;1302;p52">
            <a:extLst>
              <a:ext uri="{FF2B5EF4-FFF2-40B4-BE49-F238E27FC236}">
                <a16:creationId xmlns:a16="http://schemas.microsoft.com/office/drawing/2014/main" id="{CCD30499-1BAF-9C89-BDCF-0ACA2C9D506C}"/>
              </a:ext>
            </a:extLst>
          </p:cNvPr>
          <p:cNvSpPr txBox="1">
            <a:spLocks noGrp="1"/>
          </p:cNvSpPr>
          <p:nvPr>
            <p:ph type="title"/>
          </p:nvPr>
        </p:nvSpPr>
        <p:spPr>
          <a:xfrm>
            <a:off x="669925"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2. </a:t>
            </a:r>
            <a:r>
              <a:rPr lang="en-US" dirty="0" err="1">
                <a:latin typeface="MS PGothic" panose="020B0600070205080204" pitchFamily="34" charset="-128"/>
                <a:ea typeface="MS PGothic" panose="020B0600070205080204" pitchFamily="34" charset="-128"/>
              </a:rPr>
              <a:t>今日の授業の目標</a:t>
            </a:r>
            <a:endParaRPr lang="en-US" dirty="0"/>
          </a:p>
        </p:txBody>
      </p:sp>
      <p:sp>
        <p:nvSpPr>
          <p:cNvPr id="2" name="Footer Placeholder 1">
            <a:extLst>
              <a:ext uri="{FF2B5EF4-FFF2-40B4-BE49-F238E27FC236}">
                <a16:creationId xmlns:a16="http://schemas.microsoft.com/office/drawing/2014/main" id="{408CC7FF-95CA-0075-FFE0-CB51A2FD99C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7</a:t>
            </a:fld>
            <a:endParaRPr lang="en-US" dirty="0"/>
          </a:p>
        </p:txBody>
      </p:sp>
    </p:spTree>
    <p:extLst>
      <p:ext uri="{BB962C8B-B14F-4D97-AF65-F5344CB8AC3E}">
        <p14:creationId xmlns:p14="http://schemas.microsoft.com/office/powerpoint/2010/main" val="2283443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7D913BB-9335-1594-B084-99DCF52E5D4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6E44B7E-B8D7-5753-44D5-8F16211E60DD}"/>
              </a:ext>
            </a:extLst>
          </p:cNvPr>
          <p:cNvSpPr txBox="1"/>
          <p:nvPr/>
        </p:nvSpPr>
        <p:spPr>
          <a:xfrm>
            <a:off x="720725" y="1112700"/>
            <a:ext cx="8188144" cy="661720"/>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Application Layer Services</a:t>
            </a:r>
          </a:p>
          <a:p>
            <a:pPr algn="l" fontAlgn="ctr">
              <a:spcAft>
                <a:spcPts val="600"/>
              </a:spcAft>
              <a:buClr>
                <a:schemeClr val="tx1"/>
              </a:buClr>
            </a:pPr>
            <a:r>
              <a:rPr lang="ja-JP" altLang="en-US" sz="1600" b="0" i="0">
                <a:solidFill>
                  <a:schemeClr val="tx1"/>
                </a:solidFill>
                <a:effectLst/>
                <a:latin typeface="+mn-lt"/>
              </a:rPr>
              <a:t>モジュールの目的：一般的なアプリケーションレイヤーサービスの機能を勉強する。</a:t>
            </a:r>
            <a:endParaRPr lang="en-US" altLang="ja-JP" sz="1600" b="0" i="0" dirty="0">
              <a:solidFill>
                <a:schemeClr val="tx1"/>
              </a:solidFill>
              <a:effectLst/>
              <a:latin typeface="+mn-lt"/>
            </a:endParaRPr>
          </a:p>
        </p:txBody>
      </p:sp>
      <p:sp>
        <p:nvSpPr>
          <p:cNvPr id="5" name="Google Shape;1302;p52">
            <a:extLst>
              <a:ext uri="{FF2B5EF4-FFF2-40B4-BE49-F238E27FC236}">
                <a16:creationId xmlns:a16="http://schemas.microsoft.com/office/drawing/2014/main" id="{ADF4151C-3466-6163-74B7-15097F66D977}"/>
              </a:ext>
            </a:extLst>
          </p:cNvPr>
          <p:cNvSpPr txBox="1">
            <a:spLocks noGrp="1"/>
          </p:cNvSpPr>
          <p:nvPr>
            <p:ph type="title"/>
          </p:nvPr>
        </p:nvSpPr>
        <p:spPr>
          <a:xfrm>
            <a:off x="669925"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2. </a:t>
            </a:r>
            <a:r>
              <a:rPr lang="en-US" dirty="0" err="1">
                <a:latin typeface="MS PGothic" panose="020B0600070205080204" pitchFamily="34" charset="-128"/>
                <a:ea typeface="MS PGothic" panose="020B0600070205080204" pitchFamily="34" charset="-128"/>
              </a:rPr>
              <a:t>今日の授業の目標</a:t>
            </a:r>
            <a:endParaRPr lang="en-US" dirty="0"/>
          </a:p>
        </p:txBody>
      </p:sp>
      <p:sp>
        <p:nvSpPr>
          <p:cNvPr id="2" name="Footer Placeholder 1">
            <a:extLst>
              <a:ext uri="{FF2B5EF4-FFF2-40B4-BE49-F238E27FC236}">
                <a16:creationId xmlns:a16="http://schemas.microsoft.com/office/drawing/2014/main" id="{C1FAD933-9D92-E7BB-5746-78A3AD9D694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8</a:t>
            </a:fld>
            <a:endParaRPr lang="en-US" dirty="0"/>
          </a:p>
        </p:txBody>
      </p:sp>
      <p:pic>
        <p:nvPicPr>
          <p:cNvPr id="6" name="Picture 5">
            <a:extLst>
              <a:ext uri="{FF2B5EF4-FFF2-40B4-BE49-F238E27FC236}">
                <a16:creationId xmlns:a16="http://schemas.microsoft.com/office/drawing/2014/main" id="{6DFFCBD5-8229-15AA-FE3D-AE7D3792506E}"/>
              </a:ext>
            </a:extLst>
          </p:cNvPr>
          <p:cNvPicPr>
            <a:picLocks noChangeAspect="1"/>
          </p:cNvPicPr>
          <p:nvPr/>
        </p:nvPicPr>
        <p:blipFill>
          <a:blip r:embed="rId3"/>
          <a:stretch>
            <a:fillRect/>
          </a:stretch>
        </p:blipFill>
        <p:spPr>
          <a:xfrm>
            <a:off x="4918085" y="1861456"/>
            <a:ext cx="3736058" cy="2885891"/>
          </a:xfrm>
          <a:prstGeom prst="rect">
            <a:avLst/>
          </a:prstGeom>
        </p:spPr>
      </p:pic>
      <p:pic>
        <p:nvPicPr>
          <p:cNvPr id="8" name="Picture 7">
            <a:extLst>
              <a:ext uri="{FF2B5EF4-FFF2-40B4-BE49-F238E27FC236}">
                <a16:creationId xmlns:a16="http://schemas.microsoft.com/office/drawing/2014/main" id="{0302A791-DD02-6F47-4C9A-50D48FD4124E}"/>
              </a:ext>
            </a:extLst>
          </p:cNvPr>
          <p:cNvPicPr>
            <a:picLocks noChangeAspect="1"/>
          </p:cNvPicPr>
          <p:nvPr/>
        </p:nvPicPr>
        <p:blipFill>
          <a:blip r:embed="rId4"/>
          <a:stretch>
            <a:fillRect/>
          </a:stretch>
        </p:blipFill>
        <p:spPr>
          <a:xfrm>
            <a:off x="593124" y="1831337"/>
            <a:ext cx="4252098" cy="2906707"/>
          </a:xfrm>
          <a:prstGeom prst="rect">
            <a:avLst/>
          </a:prstGeom>
        </p:spPr>
      </p:pic>
      <p:grpSp>
        <p:nvGrpSpPr>
          <p:cNvPr id="11" name="Group 10">
            <a:extLst>
              <a:ext uri="{FF2B5EF4-FFF2-40B4-BE49-F238E27FC236}">
                <a16:creationId xmlns:a16="http://schemas.microsoft.com/office/drawing/2014/main" id="{2F97062B-86EA-11ED-BE0B-ABA92C28BC92}"/>
              </a:ext>
            </a:extLst>
          </p:cNvPr>
          <p:cNvGrpSpPr/>
          <p:nvPr/>
        </p:nvGrpSpPr>
        <p:grpSpPr>
          <a:xfrm>
            <a:off x="3439914" y="3578447"/>
            <a:ext cx="4907038" cy="663812"/>
            <a:chOff x="3439914" y="3578447"/>
            <a:chExt cx="4907038" cy="663812"/>
          </a:xfrm>
        </p:grpSpPr>
        <p:sp>
          <p:nvSpPr>
            <p:cNvPr id="9" name="Oval Callout 8">
              <a:extLst>
                <a:ext uri="{FF2B5EF4-FFF2-40B4-BE49-F238E27FC236}">
                  <a16:creationId xmlns:a16="http://schemas.microsoft.com/office/drawing/2014/main" id="{6686566F-1972-6D76-FE89-FCB41BB1CE93}"/>
                </a:ext>
              </a:extLst>
            </p:cNvPr>
            <p:cNvSpPr/>
            <p:nvPr/>
          </p:nvSpPr>
          <p:spPr>
            <a:xfrm>
              <a:off x="3439914" y="3717325"/>
              <a:ext cx="1659467" cy="524934"/>
            </a:xfrm>
            <a:prstGeom prst="wedgeEllipseCallout">
              <a:avLst>
                <a:gd name="adj1" fmla="val 60780"/>
                <a:gd name="adj2" fmla="val -31721"/>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Layer2:</a:t>
              </a:r>
              <a:br>
                <a:rPr lang="en-US" sz="1200" dirty="0"/>
              </a:br>
              <a:r>
                <a:rPr lang="en-US" sz="1200" dirty="0" err="1"/>
                <a:t>MACアドレス</a:t>
              </a:r>
              <a:endParaRPr lang="en-US" sz="1200" dirty="0"/>
            </a:p>
          </p:txBody>
        </p:sp>
        <p:sp>
          <p:nvSpPr>
            <p:cNvPr id="10" name="Rectangle 9">
              <a:extLst>
                <a:ext uri="{FF2B5EF4-FFF2-40B4-BE49-F238E27FC236}">
                  <a16:creationId xmlns:a16="http://schemas.microsoft.com/office/drawing/2014/main" id="{412839C5-7361-1922-D63C-3DD723C9487D}"/>
                </a:ext>
              </a:extLst>
            </p:cNvPr>
            <p:cNvSpPr/>
            <p:nvPr/>
          </p:nvSpPr>
          <p:spPr>
            <a:xfrm>
              <a:off x="5315885" y="3578447"/>
              <a:ext cx="3031067" cy="387497"/>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1D9CB64D-D04F-13CF-A42D-F821C284B489}"/>
              </a:ext>
            </a:extLst>
          </p:cNvPr>
          <p:cNvGrpSpPr/>
          <p:nvPr/>
        </p:nvGrpSpPr>
        <p:grpSpPr>
          <a:xfrm>
            <a:off x="3431757" y="3164435"/>
            <a:ext cx="4896280" cy="600869"/>
            <a:chOff x="3431757" y="3164435"/>
            <a:chExt cx="4896280" cy="600869"/>
          </a:xfrm>
        </p:grpSpPr>
        <p:sp>
          <p:nvSpPr>
            <p:cNvPr id="12" name="Rectangle 11">
              <a:extLst>
                <a:ext uri="{FF2B5EF4-FFF2-40B4-BE49-F238E27FC236}">
                  <a16:creationId xmlns:a16="http://schemas.microsoft.com/office/drawing/2014/main" id="{7961C1F9-03AD-2CCC-DDD3-5175158A0A33}"/>
                </a:ext>
              </a:extLst>
            </p:cNvPr>
            <p:cNvSpPr/>
            <p:nvPr/>
          </p:nvSpPr>
          <p:spPr>
            <a:xfrm>
              <a:off x="5296970" y="3164435"/>
              <a:ext cx="3031067" cy="38725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Callout 12">
              <a:extLst>
                <a:ext uri="{FF2B5EF4-FFF2-40B4-BE49-F238E27FC236}">
                  <a16:creationId xmlns:a16="http://schemas.microsoft.com/office/drawing/2014/main" id="{A6B4ECF6-855D-9644-5994-EBDEB00E9427}"/>
                </a:ext>
              </a:extLst>
            </p:cNvPr>
            <p:cNvSpPr/>
            <p:nvPr/>
          </p:nvSpPr>
          <p:spPr>
            <a:xfrm>
              <a:off x="3431757" y="3240370"/>
              <a:ext cx="1659467" cy="524934"/>
            </a:xfrm>
            <a:prstGeom prst="wedgeEllipseCallout">
              <a:avLst>
                <a:gd name="adj1" fmla="val 60780"/>
                <a:gd name="adj2" fmla="val -31721"/>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Layer3:</a:t>
              </a:r>
              <a:br>
                <a:rPr lang="en-US" sz="1200" dirty="0"/>
              </a:br>
              <a:r>
                <a:rPr lang="en-US" sz="1200" dirty="0" err="1"/>
                <a:t>IPアドレス</a:t>
              </a:r>
              <a:endParaRPr lang="en-US" sz="1200" dirty="0"/>
            </a:p>
          </p:txBody>
        </p:sp>
      </p:grpSp>
      <p:grpSp>
        <p:nvGrpSpPr>
          <p:cNvPr id="17" name="Group 16">
            <a:extLst>
              <a:ext uri="{FF2B5EF4-FFF2-40B4-BE49-F238E27FC236}">
                <a16:creationId xmlns:a16="http://schemas.microsoft.com/office/drawing/2014/main" id="{E72643FD-1CF1-E676-C428-CF2191D99FDB}"/>
              </a:ext>
            </a:extLst>
          </p:cNvPr>
          <p:cNvGrpSpPr/>
          <p:nvPr/>
        </p:nvGrpSpPr>
        <p:grpSpPr>
          <a:xfrm>
            <a:off x="3404231" y="2669825"/>
            <a:ext cx="4932246" cy="536513"/>
            <a:chOff x="3404231" y="2669825"/>
            <a:chExt cx="4932246" cy="536513"/>
          </a:xfrm>
        </p:grpSpPr>
        <p:sp>
          <p:nvSpPr>
            <p:cNvPr id="15" name="Rectangle 14">
              <a:extLst>
                <a:ext uri="{FF2B5EF4-FFF2-40B4-BE49-F238E27FC236}">
                  <a16:creationId xmlns:a16="http://schemas.microsoft.com/office/drawing/2014/main" id="{6C91CEFE-C072-B8F7-D461-14206D945CAE}"/>
                </a:ext>
              </a:extLst>
            </p:cNvPr>
            <p:cNvSpPr/>
            <p:nvPr/>
          </p:nvSpPr>
          <p:spPr>
            <a:xfrm>
              <a:off x="5295220" y="2855009"/>
              <a:ext cx="3041257" cy="35132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Callout 15">
              <a:extLst>
                <a:ext uri="{FF2B5EF4-FFF2-40B4-BE49-F238E27FC236}">
                  <a16:creationId xmlns:a16="http://schemas.microsoft.com/office/drawing/2014/main" id="{1931BDEA-7FD2-20FE-5DC9-F8F6BCDF3CE0}"/>
                </a:ext>
              </a:extLst>
            </p:cNvPr>
            <p:cNvSpPr/>
            <p:nvPr/>
          </p:nvSpPr>
          <p:spPr>
            <a:xfrm>
              <a:off x="3404231" y="2669825"/>
              <a:ext cx="1659467" cy="524934"/>
            </a:xfrm>
            <a:prstGeom prst="wedgeEllipseCallout">
              <a:avLst>
                <a:gd name="adj1" fmla="val 62553"/>
                <a:gd name="adj2" fmla="val 21468"/>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Layer4:</a:t>
              </a:r>
              <a:br>
                <a:rPr lang="en-US" sz="1200" dirty="0"/>
              </a:br>
              <a:r>
                <a:rPr lang="en-US" sz="1200" dirty="0"/>
                <a:t>TCP /UDP</a:t>
              </a:r>
            </a:p>
          </p:txBody>
        </p:sp>
      </p:grpSp>
      <p:grpSp>
        <p:nvGrpSpPr>
          <p:cNvPr id="21" name="Group 20">
            <a:extLst>
              <a:ext uri="{FF2B5EF4-FFF2-40B4-BE49-F238E27FC236}">
                <a16:creationId xmlns:a16="http://schemas.microsoft.com/office/drawing/2014/main" id="{BF42F2D9-A11D-0D5A-D2DA-89ABACC1F241}"/>
              </a:ext>
            </a:extLst>
          </p:cNvPr>
          <p:cNvGrpSpPr/>
          <p:nvPr/>
        </p:nvGrpSpPr>
        <p:grpSpPr>
          <a:xfrm>
            <a:off x="3369179" y="2109817"/>
            <a:ext cx="5188667" cy="733110"/>
            <a:chOff x="3369179" y="2109817"/>
            <a:chExt cx="5188667" cy="733110"/>
          </a:xfrm>
        </p:grpSpPr>
        <p:sp>
          <p:nvSpPr>
            <p:cNvPr id="19" name="Rectangle 18">
              <a:extLst>
                <a:ext uri="{FF2B5EF4-FFF2-40B4-BE49-F238E27FC236}">
                  <a16:creationId xmlns:a16="http://schemas.microsoft.com/office/drawing/2014/main" id="{E1CA5DF9-78D9-AFA5-F842-8097B13C6FE5}"/>
                </a:ext>
              </a:extLst>
            </p:cNvPr>
            <p:cNvSpPr/>
            <p:nvPr/>
          </p:nvSpPr>
          <p:spPr>
            <a:xfrm>
              <a:off x="4997196" y="2423161"/>
              <a:ext cx="3560650" cy="41976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Callout 19">
              <a:extLst>
                <a:ext uri="{FF2B5EF4-FFF2-40B4-BE49-F238E27FC236}">
                  <a16:creationId xmlns:a16="http://schemas.microsoft.com/office/drawing/2014/main" id="{4E92BFEF-4EF3-95FC-06C6-124045D07BB9}"/>
                </a:ext>
              </a:extLst>
            </p:cNvPr>
            <p:cNvSpPr/>
            <p:nvPr/>
          </p:nvSpPr>
          <p:spPr>
            <a:xfrm>
              <a:off x="3369179" y="2109817"/>
              <a:ext cx="1697100" cy="524934"/>
            </a:xfrm>
            <a:prstGeom prst="wedgeEllipseCallout">
              <a:avLst>
                <a:gd name="adj1" fmla="val 45581"/>
                <a:gd name="adj2" fmla="val 58920"/>
              </a:avLst>
            </a:prstGeom>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t>HTTP, FTP, SSH, Mail .. </a:t>
              </a:r>
              <a:r>
                <a:rPr lang="en-US" sz="1100" dirty="0" err="1"/>
                <a:t>etc</a:t>
              </a:r>
              <a:endParaRPr lang="en-US" sz="1100" dirty="0"/>
            </a:p>
          </p:txBody>
        </p:sp>
      </p:grpSp>
    </p:spTree>
    <p:extLst>
      <p:ext uri="{BB962C8B-B14F-4D97-AF65-F5344CB8AC3E}">
        <p14:creationId xmlns:p14="http://schemas.microsoft.com/office/powerpoint/2010/main" val="2742217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4"/>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17"/>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CF0377C-B022-859B-7DE1-5345E636BF3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A6F7854-5790-A6C7-69B7-0279C366EEF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CED88409-3463-A8CE-FAF6-1CD70678416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16.1.1 Client and Server Interaction</a:t>
            </a:r>
            <a:endParaRPr lang="en-US" altLang="ja-JP" sz="2000" dirty="0">
              <a:solidFill>
                <a:schemeClr val="accent4"/>
              </a:solidFill>
              <a:latin typeface="+mn-lt"/>
              <a:ea typeface="MS PGothic" panose="020B0600070205080204" pitchFamily="34" charset="-128"/>
            </a:endParaRPr>
          </a:p>
        </p:txBody>
      </p:sp>
      <p:pic>
        <p:nvPicPr>
          <p:cNvPr id="5" name="Picture 4" descr="A cloud with a black line&#10;&#10;Description automatically generated with medium confidence">
            <a:extLst>
              <a:ext uri="{FF2B5EF4-FFF2-40B4-BE49-F238E27FC236}">
                <a16:creationId xmlns:a16="http://schemas.microsoft.com/office/drawing/2014/main" id="{FF2995B4-6B34-679D-0EB9-B7181E15E592}"/>
              </a:ext>
            </a:extLst>
          </p:cNvPr>
          <p:cNvPicPr>
            <a:picLocks noChangeAspect="1"/>
          </p:cNvPicPr>
          <p:nvPr/>
        </p:nvPicPr>
        <p:blipFill>
          <a:blip r:embed="rId5"/>
          <a:stretch>
            <a:fillRect/>
          </a:stretch>
        </p:blipFill>
        <p:spPr>
          <a:xfrm>
            <a:off x="797728" y="1687115"/>
            <a:ext cx="2540000" cy="1092200"/>
          </a:xfrm>
          <a:prstGeom prst="rect">
            <a:avLst/>
          </a:prstGeom>
        </p:spPr>
      </p:pic>
      <p:graphicFrame>
        <p:nvGraphicFramePr>
          <p:cNvPr id="6" name="Table 5">
            <a:extLst>
              <a:ext uri="{FF2B5EF4-FFF2-40B4-BE49-F238E27FC236}">
                <a16:creationId xmlns:a16="http://schemas.microsoft.com/office/drawing/2014/main" id="{0327AA97-0160-A89F-E7F7-11071FBD3F0E}"/>
              </a:ext>
            </a:extLst>
          </p:cNvPr>
          <p:cNvGraphicFramePr>
            <a:graphicFrameLocks noGrp="1"/>
          </p:cNvGraphicFramePr>
          <p:nvPr>
            <p:extLst>
              <p:ext uri="{D42A27DB-BD31-4B8C-83A1-F6EECF244321}">
                <p14:modId xmlns:p14="http://schemas.microsoft.com/office/powerpoint/2010/main" val="3864615519"/>
              </p:ext>
            </p:extLst>
          </p:nvPr>
        </p:nvGraphicFramePr>
        <p:xfrm>
          <a:off x="720725" y="3013047"/>
          <a:ext cx="7702550" cy="1767840"/>
        </p:xfrm>
        <a:graphic>
          <a:graphicData uri="http://schemas.openxmlformats.org/drawingml/2006/table">
            <a:tbl>
              <a:tblPr firstRow="1" bandRow="1">
                <a:tableStyleId>{D9606735-FB23-46DC-8E69-3DB70196E911}</a:tableStyleId>
              </a:tblPr>
              <a:tblGrid>
                <a:gridCol w="1120375">
                  <a:extLst>
                    <a:ext uri="{9D8B030D-6E8A-4147-A177-3AD203B41FA5}">
                      <a16:colId xmlns:a16="http://schemas.microsoft.com/office/drawing/2014/main" val="1868797862"/>
                    </a:ext>
                  </a:extLst>
                </a:gridCol>
                <a:gridCol w="6582175">
                  <a:extLst>
                    <a:ext uri="{9D8B030D-6E8A-4147-A177-3AD203B41FA5}">
                      <a16:colId xmlns:a16="http://schemas.microsoft.com/office/drawing/2014/main" val="800894351"/>
                    </a:ext>
                  </a:extLst>
                </a:gridCol>
              </a:tblGrid>
              <a:tr h="370840">
                <a:tc>
                  <a:txBody>
                    <a:bodyPr/>
                    <a:lstStyle/>
                    <a:p>
                      <a:r>
                        <a:rPr lang="en-US" dirty="0">
                          <a:solidFill>
                            <a:schemeClr val="tx1"/>
                          </a:solidFill>
                          <a:latin typeface="+mn-lt"/>
                        </a:rPr>
                        <a:t>Email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1400" b="0" i="0" u="none" strike="noStrike" cap="none" dirty="0">
                          <a:solidFill>
                            <a:schemeClr val="tx1"/>
                          </a:solidFill>
                          <a:effectLst/>
                          <a:latin typeface="+mn-lt"/>
                          <a:ea typeface="Arial"/>
                          <a:cs typeface="Arial"/>
                          <a:sym typeface="Arial"/>
                        </a:rPr>
                        <a:t>The email server runs email server software. Clients use mail client software, such as Microsoft Outlook, to access email on the server.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351738129"/>
                  </a:ext>
                </a:extLst>
              </a:tr>
              <a:tr h="370840">
                <a:tc>
                  <a:txBody>
                    <a:bodyPr/>
                    <a:lstStyle/>
                    <a:p>
                      <a:r>
                        <a:rPr lang="en-US" dirty="0">
                          <a:solidFill>
                            <a:schemeClr val="tx1"/>
                          </a:solidFill>
                          <a:latin typeface="+mn-lt"/>
                        </a:rPr>
                        <a:t>Web</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solidFill>
                          <a:effectLst/>
                          <a:latin typeface="+mn-lt"/>
                          <a:ea typeface="Arial"/>
                          <a:cs typeface="Arial"/>
                          <a:sym typeface="Arial"/>
                        </a:rPr>
                        <a:t>The web server runs web server software. Clients use browser software, such as Chrome or Firefox, to access web pages on the server.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516447670"/>
                  </a:ext>
                </a:extLst>
              </a:tr>
              <a:tr h="370840">
                <a:tc>
                  <a:txBody>
                    <a:bodyPr/>
                    <a:lstStyle/>
                    <a:p>
                      <a:r>
                        <a:rPr lang="en-US" dirty="0">
                          <a:solidFill>
                            <a:schemeClr val="tx1"/>
                          </a:solidFill>
                          <a:latin typeface="+mn-lt"/>
                        </a:rPr>
                        <a:t>File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solidFill>
                          <a:effectLst/>
                          <a:latin typeface="+mn-lt"/>
                          <a:ea typeface="Arial"/>
                          <a:cs typeface="Arial"/>
                          <a:sym typeface="Arial"/>
                        </a:rPr>
                        <a:t>The file server stores corporate and user files in a central location. The client devices access these files with client software such as the Windows File Explorer.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608792252"/>
                  </a:ext>
                </a:extLst>
              </a:tr>
            </a:tbl>
          </a:graphicData>
        </a:graphic>
      </p:graphicFrame>
      <p:sp>
        <p:nvSpPr>
          <p:cNvPr id="2" name="Footer Placeholder 1">
            <a:extLst>
              <a:ext uri="{FF2B5EF4-FFF2-40B4-BE49-F238E27FC236}">
                <a16:creationId xmlns:a16="http://schemas.microsoft.com/office/drawing/2014/main" id="{FAB0EF73-D577-2CD1-39D1-14FF2269A94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9</a:t>
            </a:fld>
            <a:endParaRPr lang="en-US" dirty="0"/>
          </a:p>
        </p:txBody>
      </p:sp>
    </p:spTree>
    <p:extLst>
      <p:ext uri="{BB962C8B-B14F-4D97-AF65-F5344CB8AC3E}">
        <p14:creationId xmlns:p14="http://schemas.microsoft.com/office/powerpoint/2010/main" val="1167669541"/>
      </p:ext>
    </p:extLst>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13379</TotalTime>
  <Words>12432</Words>
  <Application>Microsoft Macintosh PowerPoint</Application>
  <PresentationFormat>On-screen Show (16:9)</PresentationFormat>
  <Paragraphs>848</Paragraphs>
  <Slides>62</Slides>
  <Notes>62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62</vt:i4>
      </vt:variant>
    </vt:vector>
  </HeadingPairs>
  <TitlesOfParts>
    <vt:vector size="73" baseType="lpstr">
      <vt:lpstr>Courier New</vt:lpstr>
      <vt:lpstr>Hiragino Sans</vt:lpstr>
      <vt:lpstr>Arial</vt:lpstr>
      <vt:lpstr>Roboto</vt:lpstr>
      <vt:lpstr>Meiryo UI</vt:lpstr>
      <vt:lpstr>Raleway</vt:lpstr>
      <vt:lpstr>MS PGothic</vt:lpstr>
      <vt:lpstr>Oswald</vt:lpstr>
      <vt:lpstr>Helvetica Neue</vt:lpstr>
      <vt:lpstr>Wingdings</vt:lpstr>
      <vt:lpstr>Software Development Bussines Plan by Slidesgo</vt:lpstr>
      <vt:lpstr>15 Networking Basics　 Module 16: Application Layer Services</vt:lpstr>
      <vt:lpstr>TABLE OF CONTENTS 2</vt:lpstr>
      <vt:lpstr>TABLE OF CONTENTS 2</vt:lpstr>
      <vt:lpstr>1. About Today’s Class  </vt:lpstr>
      <vt:lpstr>1. About Today’s Class  </vt:lpstr>
      <vt:lpstr>2. Today’s Goal  </vt:lpstr>
      <vt:lpstr>2. 今日の授業の目標</vt:lpstr>
      <vt:lpstr>2. 今日の授業の目標</vt:lpstr>
      <vt:lpstr>16.1. The Client Server Relationship</vt:lpstr>
      <vt:lpstr>16.1. The Client Server Relationship</vt:lpstr>
      <vt:lpstr>16.1. The Client Server Relationship</vt:lpstr>
      <vt:lpstr>16.1. The Client Server Relationship</vt:lpstr>
      <vt:lpstr>16.1. The Client Server Relationship</vt:lpstr>
      <vt:lpstr>16.1. The Client Server Relationship</vt:lpstr>
      <vt:lpstr>16.1. The Client Server Relationship</vt:lpstr>
      <vt:lpstr>Exercise</vt:lpstr>
      <vt:lpstr>16.1. The Client Server Relationship</vt:lpstr>
      <vt:lpstr>16.1. The Client Server Relationship</vt:lpstr>
      <vt:lpstr>16.2. Network Application Services</vt:lpstr>
      <vt:lpstr>16.2. Network Application Services</vt:lpstr>
      <vt:lpstr>16.2. Network Application Services</vt:lpstr>
      <vt:lpstr>16.2. Network Application Services</vt:lpstr>
      <vt:lpstr>16.2. Network Application Services</vt:lpstr>
      <vt:lpstr>16.3. Domain Name System</vt:lpstr>
      <vt:lpstr>16.3. Domain Name System</vt:lpstr>
      <vt:lpstr>16.3. Domain Name System</vt:lpstr>
      <vt:lpstr>16.4. Web Clients and Servers</vt:lpstr>
      <vt:lpstr>16.4. Web Clients and Servers</vt:lpstr>
      <vt:lpstr>16.4. Web Clients and Servers</vt:lpstr>
      <vt:lpstr>Exercise</vt:lpstr>
      <vt:lpstr>16.4. Web Clients and Servers</vt:lpstr>
      <vt:lpstr>16.4. Web Clients and Servers</vt:lpstr>
      <vt:lpstr>16.5. FTP Clients and Servers</vt:lpstr>
      <vt:lpstr>16.5. FTP Clients and Servers</vt:lpstr>
      <vt:lpstr>16.5. FTP Clients and Servers</vt:lpstr>
      <vt:lpstr>16.5. FTP Clients and Servers</vt:lpstr>
      <vt:lpstr>Exercise</vt:lpstr>
      <vt:lpstr>16.5. FTP Clients and Servers</vt:lpstr>
      <vt:lpstr>16.5. FTP Clients and Servers</vt:lpstr>
      <vt:lpstr>16.6. Virtual Terminals</vt:lpstr>
      <vt:lpstr>16.6. Virtual Terminals</vt:lpstr>
      <vt:lpstr>16.6. Virtual Terminals</vt:lpstr>
      <vt:lpstr>16.6. Virtual Terminals</vt:lpstr>
      <vt:lpstr>16.6. Virtual Terminals</vt:lpstr>
      <vt:lpstr>Exercise</vt:lpstr>
      <vt:lpstr>16.6. Virtual Terminals</vt:lpstr>
      <vt:lpstr>16.6. Virtual Terminals</vt:lpstr>
      <vt:lpstr>16.7. Email and Messaging</vt:lpstr>
      <vt:lpstr>16.7. Email and Messaging</vt:lpstr>
      <vt:lpstr>16.7. Email and Messaging</vt:lpstr>
      <vt:lpstr>16.7. Email and Messaging</vt:lpstr>
      <vt:lpstr>16.7. Email and Messaging</vt:lpstr>
      <vt:lpstr>16.7. Email and Messaging</vt:lpstr>
      <vt:lpstr>16.8. Application Layer Services Summary</vt:lpstr>
      <vt:lpstr>16.8. Application Layer Services Summary</vt:lpstr>
      <vt:lpstr>16.8. Application Layer Services Summary</vt:lpstr>
      <vt:lpstr>16.8. Application Layer Services Summary</vt:lpstr>
      <vt:lpstr>16.8. Application Layer Services Summary</vt:lpstr>
      <vt:lpstr>16.8. Application Layer Services Summary</vt:lpstr>
      <vt:lpstr>Questions and free discussion</vt:lpstr>
      <vt:lpstr>Check Test 15</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Analysis and Design</dc:title>
  <cp:lastModifiedBy>MARIKO TAGAWA</cp:lastModifiedBy>
  <cp:revision>125</cp:revision>
  <dcterms:modified xsi:type="dcterms:W3CDTF">2025-07-24T10:13:24Z</dcterms:modified>
</cp:coreProperties>
</file>